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46" r:id="rId2"/>
    <p:sldId id="257" r:id="rId3"/>
    <p:sldId id="282" r:id="rId4"/>
    <p:sldId id="280" r:id="rId5"/>
    <p:sldId id="260" r:id="rId6"/>
    <p:sldId id="264" r:id="rId7"/>
    <p:sldId id="266" r:id="rId8"/>
    <p:sldId id="265" r:id="rId9"/>
    <p:sldId id="269" r:id="rId10"/>
    <p:sldId id="270" r:id="rId11"/>
    <p:sldId id="272" r:id="rId12"/>
    <p:sldId id="273" r:id="rId13"/>
    <p:sldId id="378" r:id="rId14"/>
    <p:sldId id="379" r:id="rId15"/>
    <p:sldId id="380" r:id="rId16"/>
    <p:sldId id="381" r:id="rId17"/>
    <p:sldId id="382" r:id="rId18"/>
    <p:sldId id="383" r:id="rId19"/>
    <p:sldId id="384" r:id="rId20"/>
    <p:sldId id="275" r:id="rId21"/>
    <p:sldId id="361" r:id="rId22"/>
    <p:sldId id="362" r:id="rId23"/>
    <p:sldId id="261" r:id="rId24"/>
    <p:sldId id="263" r:id="rId25"/>
    <p:sldId id="276" r:id="rId26"/>
    <p:sldId id="360" r:id="rId27"/>
    <p:sldId id="278" r:id="rId28"/>
    <p:sldId id="267" r:id="rId29"/>
    <p:sldId id="268" r:id="rId30"/>
    <p:sldId id="279" r:id="rId31"/>
    <p:sldId id="364" r:id="rId32"/>
    <p:sldId id="367" r:id="rId33"/>
    <p:sldId id="385" r:id="rId34"/>
    <p:sldId id="386" r:id="rId35"/>
    <p:sldId id="387" r:id="rId36"/>
    <p:sldId id="388" r:id="rId37"/>
    <p:sldId id="389" r:id="rId38"/>
    <p:sldId id="390" r:id="rId39"/>
    <p:sldId id="391" r:id="rId40"/>
    <p:sldId id="392" r:id="rId41"/>
    <p:sldId id="365" r:id="rId42"/>
    <p:sldId id="371" r:id="rId43"/>
    <p:sldId id="372" r:id="rId44"/>
    <p:sldId id="373" r:id="rId45"/>
    <p:sldId id="374" r:id="rId46"/>
    <p:sldId id="375" r:id="rId47"/>
    <p:sldId id="377" r:id="rId48"/>
    <p:sldId id="376" r:id="rId49"/>
    <p:sldId id="366" r:id="rId50"/>
    <p:sldId id="369" r:id="rId51"/>
    <p:sldId id="370" r:id="rId52"/>
    <p:sldId id="368" r:id="rId53"/>
    <p:sldId id="393" r:id="rId54"/>
    <p:sldId id="271"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3E015F0A-3E8D-184A-B99E-2A33D59F59E9}">
          <p14:sldIdLst>
            <p14:sldId id="346"/>
            <p14:sldId id="257"/>
            <p14:sldId id="282"/>
            <p14:sldId id="280"/>
            <p14:sldId id="260"/>
            <p14:sldId id="264"/>
            <p14:sldId id="266"/>
            <p14:sldId id="265"/>
            <p14:sldId id="269"/>
            <p14:sldId id="270"/>
            <p14:sldId id="272"/>
            <p14:sldId id="273"/>
            <p14:sldId id="378"/>
            <p14:sldId id="379"/>
            <p14:sldId id="380"/>
            <p14:sldId id="381"/>
            <p14:sldId id="382"/>
            <p14:sldId id="383"/>
            <p14:sldId id="384"/>
            <p14:sldId id="275"/>
            <p14:sldId id="361"/>
            <p14:sldId id="362"/>
            <p14:sldId id="261"/>
            <p14:sldId id="263"/>
            <p14:sldId id="276"/>
            <p14:sldId id="360"/>
            <p14:sldId id="278"/>
            <p14:sldId id="267"/>
            <p14:sldId id="268"/>
            <p14:sldId id="279"/>
            <p14:sldId id="364"/>
            <p14:sldId id="367"/>
            <p14:sldId id="385"/>
            <p14:sldId id="386"/>
            <p14:sldId id="387"/>
            <p14:sldId id="388"/>
            <p14:sldId id="389"/>
            <p14:sldId id="390"/>
            <p14:sldId id="391"/>
            <p14:sldId id="392"/>
            <p14:sldId id="365"/>
            <p14:sldId id="371"/>
            <p14:sldId id="372"/>
            <p14:sldId id="373"/>
            <p14:sldId id="374"/>
            <p14:sldId id="375"/>
            <p14:sldId id="377"/>
            <p14:sldId id="376"/>
            <p14:sldId id="366"/>
            <p14:sldId id="369"/>
            <p14:sldId id="370"/>
            <p14:sldId id="368"/>
            <p14:sldId id="393"/>
          </p14:sldIdLst>
        </p14:section>
        <p14:section name="Sezione senza titolo" id="{888D1A8F-0A44-4B41-AF79-73BE35E2FB80}">
          <p14:sldIdLst>
            <p14:sldId id="2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15"/>
    <a:srgbClr val="FFC000"/>
    <a:srgbClr val="00B0F0"/>
    <a:srgbClr val="0091E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9" autoAdjust="0"/>
    <p:restoredTop sz="94627"/>
  </p:normalViewPr>
  <p:slideViewPr>
    <p:cSldViewPr>
      <p:cViewPr varScale="1">
        <p:scale>
          <a:sx n="110" d="100"/>
          <a:sy n="110" d="100"/>
        </p:scale>
        <p:origin x="1360"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EE917C-D10E-8242-8843-507B6E7AAF50}" type="doc">
      <dgm:prSet loTypeId="urn:microsoft.com/office/officeart/2005/8/layout/StepDownProcess" loCatId="process" qsTypeId="urn:microsoft.com/office/officeart/2005/8/quickstyle/simple1" qsCatId="simple" csTypeId="urn:microsoft.com/office/officeart/2005/8/colors/accent3_1" csCatId="accent3"/>
      <dgm:spPr/>
      <dgm:t>
        <a:bodyPr/>
        <a:lstStyle/>
        <a:p>
          <a:endParaRPr lang="it-IT"/>
        </a:p>
      </dgm:t>
    </dgm:pt>
    <dgm:pt modelId="{0E27D3EB-8BBA-D843-8EB5-92ED7BC4782B}">
      <dgm:prSet/>
      <dgm:spPr/>
      <dgm:t>
        <a:bodyPr/>
        <a:lstStyle/>
        <a:p>
          <a:r>
            <a:rPr lang="it-IT" dirty="0"/>
            <a:t>Miglioramenti rispetto al prototipo</a:t>
          </a:r>
        </a:p>
      </dgm:t>
    </dgm:pt>
    <dgm:pt modelId="{C559C0CC-8B8B-B24F-AA2E-A8D6737C398B}" type="parTrans" cxnId="{BAE068B2-E5AC-C646-85C5-C86EF55BF36D}">
      <dgm:prSet/>
      <dgm:spPr/>
      <dgm:t>
        <a:bodyPr/>
        <a:lstStyle/>
        <a:p>
          <a:endParaRPr lang="it-IT"/>
        </a:p>
      </dgm:t>
    </dgm:pt>
    <dgm:pt modelId="{15C5B8DD-4186-5742-81B1-2F5FDDF91712}" type="sibTrans" cxnId="{BAE068B2-E5AC-C646-85C5-C86EF55BF36D}">
      <dgm:prSet/>
      <dgm:spPr/>
      <dgm:t>
        <a:bodyPr/>
        <a:lstStyle/>
        <a:p>
          <a:endParaRPr lang="it-IT"/>
        </a:p>
      </dgm:t>
    </dgm:pt>
    <dgm:pt modelId="{BC7B5305-E745-E445-A320-65D7E3696813}">
      <dgm:prSet/>
      <dgm:spPr/>
      <dgm:t>
        <a:bodyPr/>
        <a:lstStyle/>
        <a:p>
          <a:r>
            <a:rPr lang="it-IT" dirty="0"/>
            <a:t>Testing di usabilità</a:t>
          </a:r>
        </a:p>
      </dgm:t>
    </dgm:pt>
    <dgm:pt modelId="{96F9038F-98AB-E549-B367-C708A875F380}" type="parTrans" cxnId="{27DC5B72-1BE1-B74A-AD30-6480F6AAB728}">
      <dgm:prSet/>
      <dgm:spPr/>
      <dgm:t>
        <a:bodyPr/>
        <a:lstStyle/>
        <a:p>
          <a:endParaRPr lang="it-IT"/>
        </a:p>
      </dgm:t>
    </dgm:pt>
    <dgm:pt modelId="{C3B5A92E-0908-994C-8FA6-A66AEDC5E31C}" type="sibTrans" cxnId="{27DC5B72-1BE1-B74A-AD30-6480F6AAB728}">
      <dgm:prSet/>
      <dgm:spPr/>
      <dgm:t>
        <a:bodyPr/>
        <a:lstStyle/>
        <a:p>
          <a:endParaRPr lang="it-IT"/>
        </a:p>
      </dgm:t>
    </dgm:pt>
    <dgm:pt modelId="{BDB6ED99-9274-4642-BE10-762AD4B7CBA4}">
      <dgm:prSet/>
      <dgm:spPr/>
      <dgm:t>
        <a:bodyPr/>
        <a:lstStyle/>
        <a:p>
          <a:r>
            <a:rPr lang="it-IT" dirty="0"/>
            <a:t>Dettagli di implementazione</a:t>
          </a:r>
        </a:p>
      </dgm:t>
    </dgm:pt>
    <dgm:pt modelId="{0D83C2CB-119B-0149-93D4-11A1A40BA5C4}" type="parTrans" cxnId="{D32CF1AA-C18E-9A46-81DB-C07ADBABC736}">
      <dgm:prSet/>
      <dgm:spPr/>
      <dgm:t>
        <a:bodyPr/>
        <a:lstStyle/>
        <a:p>
          <a:endParaRPr lang="it-IT"/>
        </a:p>
      </dgm:t>
    </dgm:pt>
    <dgm:pt modelId="{51AC7A7D-2DE1-5543-BF62-763C7775C166}" type="sibTrans" cxnId="{D32CF1AA-C18E-9A46-81DB-C07ADBABC736}">
      <dgm:prSet/>
      <dgm:spPr/>
      <dgm:t>
        <a:bodyPr/>
        <a:lstStyle/>
        <a:p>
          <a:endParaRPr lang="it-IT"/>
        </a:p>
      </dgm:t>
    </dgm:pt>
    <dgm:pt modelId="{D815E04B-D9BB-D344-8947-7CDEAF23F134}">
      <dgm:prSet/>
      <dgm:spPr/>
      <dgm:t>
        <a:bodyPr/>
        <a:lstStyle/>
        <a:p>
          <a:r>
            <a:rPr lang="it-IT" dirty="0"/>
            <a:t>Descrizione Lavoro</a:t>
          </a:r>
        </a:p>
      </dgm:t>
    </dgm:pt>
    <dgm:pt modelId="{C0ED1949-B608-B54E-B89C-50E03631ACF7}" type="parTrans" cxnId="{4A759AAD-526B-A54A-98C2-949B15F62DDA}">
      <dgm:prSet/>
      <dgm:spPr/>
      <dgm:t>
        <a:bodyPr/>
        <a:lstStyle/>
        <a:p>
          <a:endParaRPr lang="it-IT"/>
        </a:p>
      </dgm:t>
    </dgm:pt>
    <dgm:pt modelId="{B31C59DA-0DA8-3C46-978B-B8C80BEC0BAB}" type="sibTrans" cxnId="{4A759AAD-526B-A54A-98C2-949B15F62DDA}">
      <dgm:prSet/>
      <dgm:spPr/>
      <dgm:t>
        <a:bodyPr/>
        <a:lstStyle/>
        <a:p>
          <a:endParaRPr lang="it-IT"/>
        </a:p>
      </dgm:t>
    </dgm:pt>
    <dgm:pt modelId="{EF3295B9-E900-3D44-A1D6-D4A1D5ACB90D}" type="pres">
      <dgm:prSet presAssocID="{62EE917C-D10E-8242-8843-507B6E7AAF50}" presName="rootnode" presStyleCnt="0">
        <dgm:presLayoutVars>
          <dgm:chMax/>
          <dgm:chPref/>
          <dgm:dir/>
          <dgm:animLvl val="lvl"/>
        </dgm:presLayoutVars>
      </dgm:prSet>
      <dgm:spPr/>
    </dgm:pt>
    <dgm:pt modelId="{D660165A-151B-CE47-AEF2-F0086F49FEEF}" type="pres">
      <dgm:prSet presAssocID="{0E27D3EB-8BBA-D843-8EB5-92ED7BC4782B}" presName="composite" presStyleCnt="0"/>
      <dgm:spPr/>
    </dgm:pt>
    <dgm:pt modelId="{DD321FD2-8DD4-8146-BD20-54F89C3135F5}" type="pres">
      <dgm:prSet presAssocID="{0E27D3EB-8BBA-D843-8EB5-92ED7BC4782B}" presName="bentUpArrow1" presStyleLbl="alignImgPlace1" presStyleIdx="0" presStyleCnt="3"/>
      <dgm:spPr/>
    </dgm:pt>
    <dgm:pt modelId="{4E44BBF7-5672-664A-928D-C1C8C1D9A6BC}" type="pres">
      <dgm:prSet presAssocID="{0E27D3EB-8BBA-D843-8EB5-92ED7BC4782B}" presName="ParentText" presStyleLbl="node1" presStyleIdx="0" presStyleCnt="4">
        <dgm:presLayoutVars>
          <dgm:chMax val="1"/>
          <dgm:chPref val="1"/>
          <dgm:bulletEnabled val="1"/>
        </dgm:presLayoutVars>
      </dgm:prSet>
      <dgm:spPr/>
    </dgm:pt>
    <dgm:pt modelId="{ACBDB512-25F9-7740-AE97-B3BA4823245E}" type="pres">
      <dgm:prSet presAssocID="{0E27D3EB-8BBA-D843-8EB5-92ED7BC4782B}" presName="ChildText" presStyleLbl="revTx" presStyleIdx="0" presStyleCnt="3">
        <dgm:presLayoutVars>
          <dgm:chMax val="0"/>
          <dgm:chPref val="0"/>
          <dgm:bulletEnabled val="1"/>
        </dgm:presLayoutVars>
      </dgm:prSet>
      <dgm:spPr/>
    </dgm:pt>
    <dgm:pt modelId="{5364A728-6981-CA44-A8C3-6497C517A579}" type="pres">
      <dgm:prSet presAssocID="{15C5B8DD-4186-5742-81B1-2F5FDDF91712}" presName="sibTrans" presStyleCnt="0"/>
      <dgm:spPr/>
    </dgm:pt>
    <dgm:pt modelId="{8B4170F6-F999-F64A-A9D5-10A9578C3E2D}" type="pres">
      <dgm:prSet presAssocID="{BC7B5305-E745-E445-A320-65D7E3696813}" presName="composite" presStyleCnt="0"/>
      <dgm:spPr/>
    </dgm:pt>
    <dgm:pt modelId="{EED59B69-5A60-5941-8674-4682B3F4B8DF}" type="pres">
      <dgm:prSet presAssocID="{BC7B5305-E745-E445-A320-65D7E3696813}" presName="bentUpArrow1" presStyleLbl="alignImgPlace1" presStyleIdx="1" presStyleCnt="3"/>
      <dgm:spPr/>
    </dgm:pt>
    <dgm:pt modelId="{4118428C-B3EF-8B45-97C0-02A14AD38DAD}" type="pres">
      <dgm:prSet presAssocID="{BC7B5305-E745-E445-A320-65D7E3696813}" presName="ParentText" presStyleLbl="node1" presStyleIdx="1" presStyleCnt="4">
        <dgm:presLayoutVars>
          <dgm:chMax val="1"/>
          <dgm:chPref val="1"/>
          <dgm:bulletEnabled val="1"/>
        </dgm:presLayoutVars>
      </dgm:prSet>
      <dgm:spPr/>
    </dgm:pt>
    <dgm:pt modelId="{5CC37B1E-3BD4-A848-9E71-63BE840D3C2B}" type="pres">
      <dgm:prSet presAssocID="{BC7B5305-E745-E445-A320-65D7E3696813}" presName="ChildText" presStyleLbl="revTx" presStyleIdx="1" presStyleCnt="3">
        <dgm:presLayoutVars>
          <dgm:chMax val="0"/>
          <dgm:chPref val="0"/>
          <dgm:bulletEnabled val="1"/>
        </dgm:presLayoutVars>
      </dgm:prSet>
      <dgm:spPr/>
    </dgm:pt>
    <dgm:pt modelId="{9BA907FC-1014-F44B-8E16-E56AC52D94FD}" type="pres">
      <dgm:prSet presAssocID="{C3B5A92E-0908-994C-8FA6-A66AEDC5E31C}" presName="sibTrans" presStyleCnt="0"/>
      <dgm:spPr/>
    </dgm:pt>
    <dgm:pt modelId="{3441FBC0-F9EE-C940-A49A-8B9F767183AF}" type="pres">
      <dgm:prSet presAssocID="{BDB6ED99-9274-4642-BE10-762AD4B7CBA4}" presName="composite" presStyleCnt="0"/>
      <dgm:spPr/>
    </dgm:pt>
    <dgm:pt modelId="{F2213F23-0F67-2243-BDE5-796F8D21836E}" type="pres">
      <dgm:prSet presAssocID="{BDB6ED99-9274-4642-BE10-762AD4B7CBA4}" presName="bentUpArrow1" presStyleLbl="alignImgPlace1" presStyleIdx="2" presStyleCnt="3"/>
      <dgm:spPr/>
    </dgm:pt>
    <dgm:pt modelId="{AD8182B6-472F-8A4E-BDBB-103B79959797}" type="pres">
      <dgm:prSet presAssocID="{BDB6ED99-9274-4642-BE10-762AD4B7CBA4}" presName="ParentText" presStyleLbl="node1" presStyleIdx="2" presStyleCnt="4">
        <dgm:presLayoutVars>
          <dgm:chMax val="1"/>
          <dgm:chPref val="1"/>
          <dgm:bulletEnabled val="1"/>
        </dgm:presLayoutVars>
      </dgm:prSet>
      <dgm:spPr/>
    </dgm:pt>
    <dgm:pt modelId="{3297A185-5896-3943-8EEC-1CECC81E62C7}" type="pres">
      <dgm:prSet presAssocID="{BDB6ED99-9274-4642-BE10-762AD4B7CBA4}" presName="ChildText" presStyleLbl="revTx" presStyleIdx="2" presStyleCnt="3">
        <dgm:presLayoutVars>
          <dgm:chMax val="0"/>
          <dgm:chPref val="0"/>
          <dgm:bulletEnabled val="1"/>
        </dgm:presLayoutVars>
      </dgm:prSet>
      <dgm:spPr/>
    </dgm:pt>
    <dgm:pt modelId="{9B383C01-A828-CC4D-B633-A2750FC875F9}" type="pres">
      <dgm:prSet presAssocID="{51AC7A7D-2DE1-5543-BF62-763C7775C166}" presName="sibTrans" presStyleCnt="0"/>
      <dgm:spPr/>
    </dgm:pt>
    <dgm:pt modelId="{4EA77FDF-6184-3543-995C-2756008D3100}" type="pres">
      <dgm:prSet presAssocID="{D815E04B-D9BB-D344-8947-7CDEAF23F134}" presName="composite" presStyleCnt="0"/>
      <dgm:spPr/>
    </dgm:pt>
    <dgm:pt modelId="{96E5BADE-8589-2340-A4F4-66F058566ADC}" type="pres">
      <dgm:prSet presAssocID="{D815E04B-D9BB-D344-8947-7CDEAF23F134}" presName="ParentText" presStyleLbl="node1" presStyleIdx="3" presStyleCnt="4">
        <dgm:presLayoutVars>
          <dgm:chMax val="1"/>
          <dgm:chPref val="1"/>
          <dgm:bulletEnabled val="1"/>
        </dgm:presLayoutVars>
      </dgm:prSet>
      <dgm:spPr/>
    </dgm:pt>
  </dgm:ptLst>
  <dgm:cxnLst>
    <dgm:cxn modelId="{9078D61E-72C8-0240-AF0D-B74391B8EAA1}" type="presOf" srcId="{0E27D3EB-8BBA-D843-8EB5-92ED7BC4782B}" destId="{4E44BBF7-5672-664A-928D-C1C8C1D9A6BC}" srcOrd="0" destOrd="0" presId="urn:microsoft.com/office/officeart/2005/8/layout/StepDownProcess"/>
    <dgm:cxn modelId="{0AF0E01F-2852-7D49-B423-0BA5FB414899}" type="presOf" srcId="{62EE917C-D10E-8242-8843-507B6E7AAF50}" destId="{EF3295B9-E900-3D44-A1D6-D4A1D5ACB90D}" srcOrd="0" destOrd="0" presId="urn:microsoft.com/office/officeart/2005/8/layout/StepDownProcess"/>
    <dgm:cxn modelId="{DAEB3638-2AD3-764B-BBDF-7ADBBA72420A}" type="presOf" srcId="{BC7B5305-E745-E445-A320-65D7E3696813}" destId="{4118428C-B3EF-8B45-97C0-02A14AD38DAD}" srcOrd="0" destOrd="0" presId="urn:microsoft.com/office/officeart/2005/8/layout/StepDownProcess"/>
    <dgm:cxn modelId="{27DC5B72-1BE1-B74A-AD30-6480F6AAB728}" srcId="{62EE917C-D10E-8242-8843-507B6E7AAF50}" destId="{BC7B5305-E745-E445-A320-65D7E3696813}" srcOrd="1" destOrd="0" parTransId="{96F9038F-98AB-E549-B367-C708A875F380}" sibTransId="{C3B5A92E-0908-994C-8FA6-A66AEDC5E31C}"/>
    <dgm:cxn modelId="{D32CF1AA-C18E-9A46-81DB-C07ADBABC736}" srcId="{62EE917C-D10E-8242-8843-507B6E7AAF50}" destId="{BDB6ED99-9274-4642-BE10-762AD4B7CBA4}" srcOrd="2" destOrd="0" parTransId="{0D83C2CB-119B-0149-93D4-11A1A40BA5C4}" sibTransId="{51AC7A7D-2DE1-5543-BF62-763C7775C166}"/>
    <dgm:cxn modelId="{4A759AAD-526B-A54A-98C2-949B15F62DDA}" srcId="{62EE917C-D10E-8242-8843-507B6E7AAF50}" destId="{D815E04B-D9BB-D344-8947-7CDEAF23F134}" srcOrd="3" destOrd="0" parTransId="{C0ED1949-B608-B54E-B89C-50E03631ACF7}" sibTransId="{B31C59DA-0DA8-3C46-978B-B8C80BEC0BAB}"/>
    <dgm:cxn modelId="{BAE068B2-E5AC-C646-85C5-C86EF55BF36D}" srcId="{62EE917C-D10E-8242-8843-507B6E7AAF50}" destId="{0E27D3EB-8BBA-D843-8EB5-92ED7BC4782B}" srcOrd="0" destOrd="0" parTransId="{C559C0CC-8B8B-B24F-AA2E-A8D6737C398B}" sibTransId="{15C5B8DD-4186-5742-81B1-2F5FDDF91712}"/>
    <dgm:cxn modelId="{8275D2BD-8515-4040-B837-1A7F920E68D2}" type="presOf" srcId="{D815E04B-D9BB-D344-8947-7CDEAF23F134}" destId="{96E5BADE-8589-2340-A4F4-66F058566ADC}" srcOrd="0" destOrd="0" presId="urn:microsoft.com/office/officeart/2005/8/layout/StepDownProcess"/>
    <dgm:cxn modelId="{A2B5ADC0-083B-0246-AF9E-1ABAC6E1C7C7}" type="presOf" srcId="{BDB6ED99-9274-4642-BE10-762AD4B7CBA4}" destId="{AD8182B6-472F-8A4E-BDBB-103B79959797}" srcOrd="0" destOrd="0" presId="urn:microsoft.com/office/officeart/2005/8/layout/StepDownProcess"/>
    <dgm:cxn modelId="{C8FD2B4B-ABCA-0742-8A0C-74F87FB0DAAA}" type="presParOf" srcId="{EF3295B9-E900-3D44-A1D6-D4A1D5ACB90D}" destId="{D660165A-151B-CE47-AEF2-F0086F49FEEF}" srcOrd="0" destOrd="0" presId="urn:microsoft.com/office/officeart/2005/8/layout/StepDownProcess"/>
    <dgm:cxn modelId="{11319824-CC3E-8041-B6D4-CE0A24E87FA9}" type="presParOf" srcId="{D660165A-151B-CE47-AEF2-F0086F49FEEF}" destId="{DD321FD2-8DD4-8146-BD20-54F89C3135F5}" srcOrd="0" destOrd="0" presId="urn:microsoft.com/office/officeart/2005/8/layout/StepDownProcess"/>
    <dgm:cxn modelId="{DD1ED744-D1DF-E149-B889-A5F9F1802A4C}" type="presParOf" srcId="{D660165A-151B-CE47-AEF2-F0086F49FEEF}" destId="{4E44BBF7-5672-664A-928D-C1C8C1D9A6BC}" srcOrd="1" destOrd="0" presId="urn:microsoft.com/office/officeart/2005/8/layout/StepDownProcess"/>
    <dgm:cxn modelId="{2BA67DD8-7DBE-6F45-9D91-6C28FDB353F8}" type="presParOf" srcId="{D660165A-151B-CE47-AEF2-F0086F49FEEF}" destId="{ACBDB512-25F9-7740-AE97-B3BA4823245E}" srcOrd="2" destOrd="0" presId="urn:microsoft.com/office/officeart/2005/8/layout/StepDownProcess"/>
    <dgm:cxn modelId="{F7A2B2BB-0F0A-1543-B47F-4DA8EEC9F33F}" type="presParOf" srcId="{EF3295B9-E900-3D44-A1D6-D4A1D5ACB90D}" destId="{5364A728-6981-CA44-A8C3-6497C517A579}" srcOrd="1" destOrd="0" presId="urn:microsoft.com/office/officeart/2005/8/layout/StepDownProcess"/>
    <dgm:cxn modelId="{05DEF97B-7DE8-284E-9218-98F11B706E47}" type="presParOf" srcId="{EF3295B9-E900-3D44-A1D6-D4A1D5ACB90D}" destId="{8B4170F6-F999-F64A-A9D5-10A9578C3E2D}" srcOrd="2" destOrd="0" presId="urn:microsoft.com/office/officeart/2005/8/layout/StepDownProcess"/>
    <dgm:cxn modelId="{AAD49959-5251-144E-B202-2D1549139FD3}" type="presParOf" srcId="{8B4170F6-F999-F64A-A9D5-10A9578C3E2D}" destId="{EED59B69-5A60-5941-8674-4682B3F4B8DF}" srcOrd="0" destOrd="0" presId="urn:microsoft.com/office/officeart/2005/8/layout/StepDownProcess"/>
    <dgm:cxn modelId="{F18DFEF5-7CB2-4E4A-9AB0-97DAAA769646}" type="presParOf" srcId="{8B4170F6-F999-F64A-A9D5-10A9578C3E2D}" destId="{4118428C-B3EF-8B45-97C0-02A14AD38DAD}" srcOrd="1" destOrd="0" presId="urn:microsoft.com/office/officeart/2005/8/layout/StepDownProcess"/>
    <dgm:cxn modelId="{AF4D2E4F-EC5D-574A-8DC0-8089EA6A95B6}" type="presParOf" srcId="{8B4170F6-F999-F64A-A9D5-10A9578C3E2D}" destId="{5CC37B1E-3BD4-A848-9E71-63BE840D3C2B}" srcOrd="2" destOrd="0" presId="urn:microsoft.com/office/officeart/2005/8/layout/StepDownProcess"/>
    <dgm:cxn modelId="{C87E2316-C614-324B-8C3F-2A45B562CD26}" type="presParOf" srcId="{EF3295B9-E900-3D44-A1D6-D4A1D5ACB90D}" destId="{9BA907FC-1014-F44B-8E16-E56AC52D94FD}" srcOrd="3" destOrd="0" presId="urn:microsoft.com/office/officeart/2005/8/layout/StepDownProcess"/>
    <dgm:cxn modelId="{648E4ABA-EA17-934F-8287-309998C6FB32}" type="presParOf" srcId="{EF3295B9-E900-3D44-A1D6-D4A1D5ACB90D}" destId="{3441FBC0-F9EE-C940-A49A-8B9F767183AF}" srcOrd="4" destOrd="0" presId="urn:microsoft.com/office/officeart/2005/8/layout/StepDownProcess"/>
    <dgm:cxn modelId="{668133B6-5FF4-B64B-8A74-2ADEDD759579}" type="presParOf" srcId="{3441FBC0-F9EE-C940-A49A-8B9F767183AF}" destId="{F2213F23-0F67-2243-BDE5-796F8D21836E}" srcOrd="0" destOrd="0" presId="urn:microsoft.com/office/officeart/2005/8/layout/StepDownProcess"/>
    <dgm:cxn modelId="{7B63ABA0-C123-E448-B715-8E3C6758289F}" type="presParOf" srcId="{3441FBC0-F9EE-C940-A49A-8B9F767183AF}" destId="{AD8182B6-472F-8A4E-BDBB-103B79959797}" srcOrd="1" destOrd="0" presId="urn:microsoft.com/office/officeart/2005/8/layout/StepDownProcess"/>
    <dgm:cxn modelId="{1A6B9AF9-64DB-384C-9B22-67FAE3F6251E}" type="presParOf" srcId="{3441FBC0-F9EE-C940-A49A-8B9F767183AF}" destId="{3297A185-5896-3943-8EEC-1CECC81E62C7}" srcOrd="2" destOrd="0" presId="urn:microsoft.com/office/officeart/2005/8/layout/StepDownProcess"/>
    <dgm:cxn modelId="{04B14E0D-8478-1341-B17F-EECD5BD6FDE9}" type="presParOf" srcId="{EF3295B9-E900-3D44-A1D6-D4A1D5ACB90D}" destId="{9B383C01-A828-CC4D-B633-A2750FC875F9}" srcOrd="5" destOrd="0" presId="urn:microsoft.com/office/officeart/2005/8/layout/StepDownProcess"/>
    <dgm:cxn modelId="{407239EF-488E-654C-B524-7A2E1D0C76B3}" type="presParOf" srcId="{EF3295B9-E900-3D44-A1D6-D4A1D5ACB90D}" destId="{4EA77FDF-6184-3543-995C-2756008D3100}" srcOrd="6" destOrd="0" presId="urn:microsoft.com/office/officeart/2005/8/layout/StepDownProcess"/>
    <dgm:cxn modelId="{63E4A5ED-E837-8F43-AE5A-BFB78E3F9AAA}" type="presParOf" srcId="{4EA77FDF-6184-3543-995C-2756008D3100}" destId="{96E5BADE-8589-2340-A4F4-66F058566ADC}"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21FD2-8DD4-8146-BD20-54F89C3135F5}">
      <dsp:nvSpPr>
        <dsp:cNvPr id="0" name=""/>
        <dsp:cNvSpPr/>
      </dsp:nvSpPr>
      <dsp:spPr>
        <a:xfrm rot="5400000">
          <a:off x="1794866" y="989245"/>
          <a:ext cx="868772" cy="989067"/>
        </a:xfrm>
        <a:prstGeom prst="bentUpArrow">
          <a:avLst>
            <a:gd name="adj1" fmla="val 32840"/>
            <a:gd name="adj2" fmla="val 25000"/>
            <a:gd name="adj3" fmla="val 3578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44BBF7-5672-664A-928D-C1C8C1D9A6BC}">
      <dsp:nvSpPr>
        <dsp:cNvPr id="0" name=""/>
        <dsp:cNvSpPr/>
      </dsp:nvSpPr>
      <dsp:spPr>
        <a:xfrm>
          <a:off x="1564694" y="26193"/>
          <a:ext cx="1462501" cy="1023703"/>
        </a:xfrm>
        <a:prstGeom prst="roundRect">
          <a:avLst>
            <a:gd name="adj" fmla="val 166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Miglioramenti rispetto al prototipo</a:t>
          </a:r>
        </a:p>
      </dsp:txBody>
      <dsp:txXfrm>
        <a:off x="1614676" y="76175"/>
        <a:ext cx="1362537" cy="923739"/>
      </dsp:txXfrm>
    </dsp:sp>
    <dsp:sp modelId="{ACBDB512-25F9-7740-AE97-B3BA4823245E}">
      <dsp:nvSpPr>
        <dsp:cNvPr id="0" name=""/>
        <dsp:cNvSpPr/>
      </dsp:nvSpPr>
      <dsp:spPr>
        <a:xfrm>
          <a:off x="3027196" y="123827"/>
          <a:ext cx="1063684" cy="827402"/>
        </a:xfrm>
        <a:prstGeom prst="rect">
          <a:avLst/>
        </a:prstGeom>
        <a:noFill/>
        <a:ln>
          <a:noFill/>
        </a:ln>
        <a:effectLst/>
      </dsp:spPr>
      <dsp:style>
        <a:lnRef idx="0">
          <a:scrgbClr r="0" g="0" b="0"/>
        </a:lnRef>
        <a:fillRef idx="0">
          <a:scrgbClr r="0" g="0" b="0"/>
        </a:fillRef>
        <a:effectRef idx="0">
          <a:scrgbClr r="0" g="0" b="0"/>
        </a:effectRef>
        <a:fontRef idx="minor"/>
      </dsp:style>
    </dsp:sp>
    <dsp:sp modelId="{EED59B69-5A60-5941-8674-4682B3F4B8DF}">
      <dsp:nvSpPr>
        <dsp:cNvPr id="0" name=""/>
        <dsp:cNvSpPr/>
      </dsp:nvSpPr>
      <dsp:spPr>
        <a:xfrm rot="5400000">
          <a:off x="3007436" y="2139202"/>
          <a:ext cx="868772" cy="989067"/>
        </a:xfrm>
        <a:prstGeom prst="bentUpArrow">
          <a:avLst>
            <a:gd name="adj1" fmla="val 32840"/>
            <a:gd name="adj2" fmla="val 25000"/>
            <a:gd name="adj3" fmla="val 3578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18428C-B3EF-8B45-97C0-02A14AD38DAD}">
      <dsp:nvSpPr>
        <dsp:cNvPr id="0" name=""/>
        <dsp:cNvSpPr/>
      </dsp:nvSpPr>
      <dsp:spPr>
        <a:xfrm>
          <a:off x="2777264" y="1176150"/>
          <a:ext cx="1462501" cy="1023703"/>
        </a:xfrm>
        <a:prstGeom prst="roundRect">
          <a:avLst>
            <a:gd name="adj" fmla="val 166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Testing di usabilità</a:t>
          </a:r>
        </a:p>
      </dsp:txBody>
      <dsp:txXfrm>
        <a:off x="2827246" y="1226132"/>
        <a:ext cx="1362537" cy="923739"/>
      </dsp:txXfrm>
    </dsp:sp>
    <dsp:sp modelId="{5CC37B1E-3BD4-A848-9E71-63BE840D3C2B}">
      <dsp:nvSpPr>
        <dsp:cNvPr id="0" name=""/>
        <dsp:cNvSpPr/>
      </dsp:nvSpPr>
      <dsp:spPr>
        <a:xfrm>
          <a:off x="4239766" y="1273784"/>
          <a:ext cx="1063684" cy="827402"/>
        </a:xfrm>
        <a:prstGeom prst="rect">
          <a:avLst/>
        </a:prstGeom>
        <a:noFill/>
        <a:ln>
          <a:noFill/>
        </a:ln>
        <a:effectLst/>
      </dsp:spPr>
      <dsp:style>
        <a:lnRef idx="0">
          <a:scrgbClr r="0" g="0" b="0"/>
        </a:lnRef>
        <a:fillRef idx="0">
          <a:scrgbClr r="0" g="0" b="0"/>
        </a:fillRef>
        <a:effectRef idx="0">
          <a:scrgbClr r="0" g="0" b="0"/>
        </a:effectRef>
        <a:fontRef idx="minor"/>
      </dsp:style>
    </dsp:sp>
    <dsp:sp modelId="{F2213F23-0F67-2243-BDE5-796F8D21836E}">
      <dsp:nvSpPr>
        <dsp:cNvPr id="0" name=""/>
        <dsp:cNvSpPr/>
      </dsp:nvSpPr>
      <dsp:spPr>
        <a:xfrm rot="5400000">
          <a:off x="4220005" y="3289160"/>
          <a:ext cx="868772" cy="989067"/>
        </a:xfrm>
        <a:prstGeom prst="bentUpArrow">
          <a:avLst>
            <a:gd name="adj1" fmla="val 32840"/>
            <a:gd name="adj2" fmla="val 25000"/>
            <a:gd name="adj3" fmla="val 3578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182B6-472F-8A4E-BDBB-103B79959797}">
      <dsp:nvSpPr>
        <dsp:cNvPr id="0" name=""/>
        <dsp:cNvSpPr/>
      </dsp:nvSpPr>
      <dsp:spPr>
        <a:xfrm>
          <a:off x="3989833" y="2326108"/>
          <a:ext cx="1462501" cy="1023703"/>
        </a:xfrm>
        <a:prstGeom prst="roundRect">
          <a:avLst>
            <a:gd name="adj" fmla="val 166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Dettagli di implementazione</a:t>
          </a:r>
        </a:p>
      </dsp:txBody>
      <dsp:txXfrm>
        <a:off x="4039815" y="2376090"/>
        <a:ext cx="1362537" cy="923739"/>
      </dsp:txXfrm>
    </dsp:sp>
    <dsp:sp modelId="{3297A185-5896-3943-8EEC-1CECC81E62C7}">
      <dsp:nvSpPr>
        <dsp:cNvPr id="0" name=""/>
        <dsp:cNvSpPr/>
      </dsp:nvSpPr>
      <dsp:spPr>
        <a:xfrm>
          <a:off x="5452335" y="2423741"/>
          <a:ext cx="1063684" cy="827402"/>
        </a:xfrm>
        <a:prstGeom prst="rect">
          <a:avLst/>
        </a:prstGeom>
        <a:noFill/>
        <a:ln>
          <a:noFill/>
        </a:ln>
        <a:effectLst/>
      </dsp:spPr>
      <dsp:style>
        <a:lnRef idx="0">
          <a:scrgbClr r="0" g="0" b="0"/>
        </a:lnRef>
        <a:fillRef idx="0">
          <a:scrgbClr r="0" g="0" b="0"/>
        </a:fillRef>
        <a:effectRef idx="0">
          <a:scrgbClr r="0" g="0" b="0"/>
        </a:effectRef>
        <a:fontRef idx="minor"/>
      </dsp:style>
    </dsp:sp>
    <dsp:sp modelId="{96E5BADE-8589-2340-A4F4-66F058566ADC}">
      <dsp:nvSpPr>
        <dsp:cNvPr id="0" name=""/>
        <dsp:cNvSpPr/>
      </dsp:nvSpPr>
      <dsp:spPr>
        <a:xfrm>
          <a:off x="5202403" y="3476065"/>
          <a:ext cx="1462501" cy="1023703"/>
        </a:xfrm>
        <a:prstGeom prst="roundRect">
          <a:avLst>
            <a:gd name="adj" fmla="val 166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t>Descrizione Lavoro</a:t>
          </a:r>
        </a:p>
      </dsp:txBody>
      <dsp:txXfrm>
        <a:off x="5252385" y="3526047"/>
        <a:ext cx="1362537" cy="92373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EA6E38-82B1-47BB-A812-313B295FEFF2}" type="datetimeFigureOut">
              <a:rPr lang="en-US" smtClean="0"/>
              <a:pPr/>
              <a:t>7/6/20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089E94-532B-494D-AD7A-712B16D9F5AA}" type="slidenum">
              <a:rPr lang="en-US" smtClean="0"/>
              <a:pPr/>
              <a:t>‹N›</a:t>
            </a:fld>
            <a:endParaRPr lang="en-US" dirty="0"/>
          </a:p>
        </p:txBody>
      </p:sp>
    </p:spTree>
    <p:extLst>
      <p:ext uri="{BB962C8B-B14F-4D97-AF65-F5344CB8AC3E}">
        <p14:creationId xmlns:p14="http://schemas.microsoft.com/office/powerpoint/2010/main" val="135109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AB146133-C2C6-42E5-9F03-188AA2A4A162}" type="slidenum">
              <a:rPr lang="en-US" smtClean="0"/>
              <a:pPr>
                <a:defRPr/>
              </a:pPr>
              <a:t>1</a:t>
            </a:fld>
            <a:endParaRPr lang="en-U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1089E94-532B-494D-AD7A-712B16D9F5AA}" type="slidenum">
              <a:rPr lang="en-US" smtClean="0"/>
              <a:pPr/>
              <a:t>11</a:t>
            </a:fld>
            <a:endParaRPr lang="en-US" dirty="0"/>
          </a:p>
        </p:txBody>
      </p:sp>
    </p:spTree>
    <p:extLst>
      <p:ext uri="{BB962C8B-B14F-4D97-AF65-F5344CB8AC3E}">
        <p14:creationId xmlns:p14="http://schemas.microsoft.com/office/powerpoint/2010/main" val="33887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1089E94-532B-494D-AD7A-712B16D9F5AA}" type="slidenum">
              <a:rPr lang="en-US" smtClean="0"/>
              <a:pPr/>
              <a:t>30</a:t>
            </a:fld>
            <a:endParaRPr lang="en-US" dirty="0"/>
          </a:p>
        </p:txBody>
      </p:sp>
    </p:spTree>
    <p:extLst>
      <p:ext uri="{BB962C8B-B14F-4D97-AF65-F5344CB8AC3E}">
        <p14:creationId xmlns:p14="http://schemas.microsoft.com/office/powerpoint/2010/main" val="407813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1089E94-532B-494D-AD7A-712B16D9F5AA}" type="slidenum">
              <a:rPr lang="en-US" smtClean="0"/>
              <a:pPr/>
              <a:t>33</a:t>
            </a:fld>
            <a:endParaRPr lang="en-US" dirty="0"/>
          </a:p>
        </p:txBody>
      </p:sp>
    </p:spTree>
    <p:extLst>
      <p:ext uri="{BB962C8B-B14F-4D97-AF65-F5344CB8AC3E}">
        <p14:creationId xmlns:p14="http://schemas.microsoft.com/office/powerpoint/2010/main" val="56952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1089E94-532B-494D-AD7A-712B16D9F5AA}" type="slidenum">
              <a:rPr lang="en-US" smtClean="0"/>
              <a:pPr/>
              <a:t>50</a:t>
            </a:fld>
            <a:endParaRPr lang="en-US" dirty="0"/>
          </a:p>
        </p:txBody>
      </p:sp>
    </p:spTree>
    <p:extLst>
      <p:ext uri="{BB962C8B-B14F-4D97-AF65-F5344CB8AC3E}">
        <p14:creationId xmlns:p14="http://schemas.microsoft.com/office/powerpoint/2010/main" val="425794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6B7A0F-5B99-4F35-9BDD-321CD3C098FF}" type="datetimeFigureOut">
              <a:rPr lang="en-US" smtClean="0"/>
              <a:pPr/>
              <a:t>7/6/20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AB3369-7666-44EB-AEA9-5FA9440DB40A}" type="slidenum">
              <a:rPr lang="en-US" smtClean="0"/>
              <a:pPr/>
              <a:t>‹N›</a:t>
            </a:fld>
            <a:endParaRPr lang="en-US" dirty="0"/>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7A0F-5B99-4F35-9BDD-321CD3C098FF}" type="datetimeFigureOut">
              <a:rPr lang="en-US" smtClean="0"/>
              <a:pPr/>
              <a:t>7/6/20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B3369-7666-44EB-AEA9-5FA9440DB40A}"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xd.adobe.com/view/422f68c8-77b8-4b9b-680b-490d0c700e11-341e/?fullscreen"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tif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xd.adobe.com/view/f79019ec-bac5-450c-6a1e-04b9a1051f2c-81a1/?fullscreen"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tiff"/></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2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7.jpg"/></Relationships>
</file>

<file path=ppt/slides/_rels/slide4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arialia97/Gruppo-5.git"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053" name="Rectangle 5"/>
          <p:cNvSpPr>
            <a:spLocks noGrp="1" noChangeArrowheads="1"/>
          </p:cNvSpPr>
          <p:nvPr>
            <p:ph type="ctrTitle"/>
          </p:nvPr>
        </p:nvSpPr>
        <p:spPr>
          <a:xfrm>
            <a:off x="533400" y="1676400"/>
            <a:ext cx="6324600" cy="704850"/>
          </a:xfrm>
          <a:effectLst>
            <a:outerShdw blurRad="50800" dist="38100" dir="2700000" algn="tl" rotWithShape="0">
              <a:schemeClr val="bg2">
                <a:lumMod val="10000"/>
                <a:alpha val="40000"/>
              </a:schemeClr>
            </a:outerShdw>
          </a:effectLst>
        </p:spPr>
        <p:txBody>
          <a:bodyPr>
            <a:noAutofit/>
          </a:bodyPr>
          <a:lstStyle/>
          <a:p>
            <a:pPr algn="l">
              <a:defRPr/>
            </a:pPr>
            <a:r>
              <a:rPr lang="it-IT" sz="1800" b="1" i="1" dirty="0"/>
              <a:t>Struttura di gestione </a:t>
            </a:r>
            <a:br>
              <a:rPr lang="it-IT" sz="1800" b="1" i="1" dirty="0"/>
            </a:br>
            <a:r>
              <a:rPr lang="it-IT" sz="1800" b="1" i="1" dirty="0"/>
              <a:t>del gruppo di progetto:</a:t>
            </a:r>
            <a:endParaRPr lang="en-US" sz="1800" b="1" i="1" dirty="0">
              <a:solidFill>
                <a:schemeClr val="bg1"/>
              </a:solidFill>
              <a:effectLst>
                <a:outerShdw blurRad="38100" dist="38100" dir="2700000" algn="tl">
                  <a:srgbClr val="000000">
                    <a:alpha val="43137"/>
                  </a:srgbClr>
                </a:outerShdw>
              </a:effectLst>
            </a:endParaRPr>
          </a:p>
        </p:txBody>
      </p:sp>
      <p:sp>
        <p:nvSpPr>
          <p:cNvPr id="2052" name="Rectangle 4"/>
          <p:cNvSpPr>
            <a:spLocks noGrp="1" noChangeArrowheads="1"/>
          </p:cNvSpPr>
          <p:nvPr>
            <p:ph type="subTitle" idx="1"/>
          </p:nvPr>
        </p:nvSpPr>
        <p:spPr>
          <a:xfrm>
            <a:off x="-76200" y="1905000"/>
            <a:ext cx="4800600" cy="2819400"/>
          </a:xfrm>
          <a:effectLst>
            <a:outerShdw blurRad="50800" dist="38100" dir="2700000" algn="tl" rotWithShape="0">
              <a:schemeClr val="bg2">
                <a:lumMod val="10000"/>
                <a:alpha val="40000"/>
              </a:schemeClr>
            </a:outerShdw>
          </a:effectLst>
        </p:spPr>
        <p:txBody>
          <a:bodyPr>
            <a:noAutofit/>
          </a:bodyPr>
          <a:lstStyle/>
          <a:p>
            <a:br>
              <a:rPr lang="it-IT" sz="1400" dirty="0"/>
            </a:br>
            <a:endParaRPr lang="it-IT" sz="1400" dirty="0"/>
          </a:p>
          <a:p>
            <a:pPr marL="171450" indent="-171450" algn="l">
              <a:lnSpc>
                <a:spcPct val="250000"/>
              </a:lnSpc>
              <a:buFont typeface="Wingdings" pitchFamily="2" charset="2"/>
              <a:buChar char="v"/>
            </a:pPr>
            <a:r>
              <a:rPr lang="it-IT" sz="1400" b="1" dirty="0">
                <a:solidFill>
                  <a:schemeClr val="accent6">
                    <a:lumMod val="50000"/>
                  </a:schemeClr>
                </a:solidFill>
              </a:rPr>
              <a:t>Manager Gruppo: </a:t>
            </a:r>
            <a:r>
              <a:rPr lang="it-IT" sz="1400" b="1" dirty="0">
                <a:solidFill>
                  <a:schemeClr val="bg1"/>
                </a:solidFill>
              </a:rPr>
              <a:t>Finamore Maria Rosalia</a:t>
            </a:r>
          </a:p>
          <a:p>
            <a:pPr marL="171450" indent="-171450" algn="l">
              <a:lnSpc>
                <a:spcPct val="250000"/>
              </a:lnSpc>
              <a:buFont typeface="Wingdings" pitchFamily="2" charset="2"/>
              <a:buChar char="v"/>
            </a:pPr>
            <a:r>
              <a:rPr lang="it-IT" sz="1400" b="1" dirty="0">
                <a:solidFill>
                  <a:schemeClr val="accent6">
                    <a:lumMod val="50000"/>
                  </a:schemeClr>
                </a:solidFill>
              </a:rPr>
              <a:t>Manager Progetto: </a:t>
            </a:r>
            <a:r>
              <a:rPr lang="it-IT" sz="1400" b="1" dirty="0">
                <a:solidFill>
                  <a:schemeClr val="bg1"/>
                </a:solidFill>
              </a:rPr>
              <a:t>Pastore Ciro</a:t>
            </a:r>
          </a:p>
          <a:p>
            <a:pPr marL="171450" indent="-171450" algn="l">
              <a:lnSpc>
                <a:spcPct val="250000"/>
              </a:lnSpc>
              <a:buFont typeface="Wingdings" pitchFamily="2" charset="2"/>
              <a:buChar char="v"/>
            </a:pPr>
            <a:r>
              <a:rPr lang="it-IT" sz="1400" b="1" dirty="0">
                <a:solidFill>
                  <a:schemeClr val="accent6">
                    <a:lumMod val="50000"/>
                  </a:schemeClr>
                </a:solidFill>
              </a:rPr>
              <a:t>Manager Valutazione: </a:t>
            </a:r>
            <a:r>
              <a:rPr lang="it-IT" sz="1400" b="1" dirty="0">
                <a:solidFill>
                  <a:schemeClr val="bg1"/>
                </a:solidFill>
              </a:rPr>
              <a:t>Staiano Giuseppe</a:t>
            </a:r>
          </a:p>
          <a:p>
            <a:pPr marL="171450" indent="-171450" algn="l">
              <a:lnSpc>
                <a:spcPct val="250000"/>
              </a:lnSpc>
              <a:buFont typeface="Wingdings" pitchFamily="2" charset="2"/>
              <a:buChar char="v"/>
            </a:pPr>
            <a:r>
              <a:rPr lang="it-IT" sz="1400" b="1" dirty="0">
                <a:solidFill>
                  <a:schemeClr val="accent6">
                    <a:lumMod val="50000"/>
                  </a:schemeClr>
                </a:solidFill>
              </a:rPr>
              <a:t>Manager Documentazione</a:t>
            </a:r>
            <a:r>
              <a:rPr lang="it-IT" sz="1400" b="1" dirty="0">
                <a:solidFill>
                  <a:schemeClr val="bg1"/>
                </a:solidFill>
              </a:rPr>
              <a:t>: Perillo Giuseppe</a:t>
            </a:r>
            <a:br>
              <a:rPr lang="it-IT" sz="1400" dirty="0">
                <a:solidFill>
                  <a:schemeClr val="bg1"/>
                </a:solidFill>
              </a:rPr>
            </a:br>
            <a:endParaRPr lang="it-IT" sz="1400" dirty="0">
              <a:solidFill>
                <a:schemeClr val="bg1"/>
              </a:solidFill>
            </a:endParaRPr>
          </a:p>
          <a:p>
            <a:pPr algn="l">
              <a:defRPr/>
            </a:pPr>
            <a:endParaRPr lang="en-US" sz="1400" dirty="0">
              <a:solidFill>
                <a:schemeClr val="bg1"/>
              </a:solidFill>
              <a:effectLst>
                <a:outerShdw blurRad="38100" dist="38100" dir="2700000" algn="tl">
                  <a:srgbClr val="000000">
                    <a:alpha val="43137"/>
                  </a:srgbClr>
                </a:outerShdw>
              </a:effectLst>
            </a:endParaRPr>
          </a:p>
        </p:txBody>
      </p:sp>
      <p:pic>
        <p:nvPicPr>
          <p:cNvPr id="5" name="Immagine 4">
            <a:extLst>
              <a:ext uri="{FF2B5EF4-FFF2-40B4-BE49-F238E27FC236}">
                <a16:creationId xmlns:a16="http://schemas.microsoft.com/office/drawing/2014/main" id="{0F3695A5-16AB-8742-8BC9-37901217BEC4}"/>
              </a:ext>
            </a:extLst>
          </p:cNvPr>
          <p:cNvPicPr>
            <a:picLocks noChangeAspect="1"/>
          </p:cNvPicPr>
          <p:nvPr/>
        </p:nvPicPr>
        <p:blipFill rotWithShape="1">
          <a:blip r:embed="rId4"/>
          <a:srcRect l="26618" t="17306" r="31150" b="16993"/>
          <a:stretch/>
        </p:blipFill>
        <p:spPr>
          <a:xfrm>
            <a:off x="3519092" y="38100"/>
            <a:ext cx="5624908" cy="678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asellaDiTesto 1">
            <a:extLst>
              <a:ext uri="{FF2B5EF4-FFF2-40B4-BE49-F238E27FC236}">
                <a16:creationId xmlns:a16="http://schemas.microsoft.com/office/drawing/2014/main" id="{F8FB3777-2285-4447-8465-A027494C0D1D}"/>
              </a:ext>
            </a:extLst>
          </p:cNvPr>
          <p:cNvSpPr txBox="1"/>
          <p:nvPr/>
        </p:nvSpPr>
        <p:spPr>
          <a:xfrm>
            <a:off x="921346" y="5391150"/>
            <a:ext cx="2209800" cy="381000"/>
          </a:xfrm>
          <a:prstGeom prst="rect">
            <a:avLst/>
          </a:prstGeom>
          <a:noFill/>
        </p:spPr>
        <p:txBody>
          <a:bodyPr wrap="square" rtlCol="0">
            <a:spAutoFit/>
          </a:bodyPr>
          <a:lstStyle/>
          <a:p>
            <a:r>
              <a:rPr lang="it-IT" b="1" dirty="0">
                <a:solidFill>
                  <a:schemeClr val="bg1"/>
                </a:solidFill>
                <a:latin typeface="Century Gothic" panose="020B0502020202020204" pitchFamily="34" charset="0"/>
              </a:rPr>
              <a:t>Gruppo n.5</a:t>
            </a:r>
          </a:p>
        </p:txBody>
      </p:sp>
      <p:pic>
        <p:nvPicPr>
          <p:cNvPr id="3" name="Immagine 2">
            <a:extLst>
              <a:ext uri="{FF2B5EF4-FFF2-40B4-BE49-F238E27FC236}">
                <a16:creationId xmlns:a16="http://schemas.microsoft.com/office/drawing/2014/main" id="{AB285415-D347-AD4F-88B0-91A13529F3B8}"/>
              </a:ext>
            </a:extLst>
          </p:cNvPr>
          <p:cNvPicPr>
            <a:picLocks noChangeAspect="1"/>
          </p:cNvPicPr>
          <p:nvPr/>
        </p:nvPicPr>
        <p:blipFill>
          <a:blip r:embed="rId5"/>
          <a:stretch>
            <a:fillRect/>
          </a:stretch>
        </p:blipFill>
        <p:spPr>
          <a:xfrm>
            <a:off x="1143000" y="416223"/>
            <a:ext cx="1186854" cy="1186854"/>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F1270C58-605D-AE45-9B5C-9018634613C1}"/>
              </a:ext>
            </a:extLst>
          </p:cNvPr>
          <p:cNvSpPr/>
          <p:nvPr/>
        </p:nvSpPr>
        <p:spPr>
          <a:xfrm>
            <a:off x="1381556" y="3744820"/>
            <a:ext cx="4572000" cy="607859"/>
          </a:xfrm>
          <a:prstGeom prst="rect">
            <a:avLst/>
          </a:prstGeom>
        </p:spPr>
        <p:txBody>
          <a:bodyPr>
            <a:spAutoFit/>
          </a:bodyPr>
          <a:lstStyle/>
          <a:p>
            <a:pPr defTabSz="342900">
              <a:defRPr/>
            </a:pPr>
            <a:r>
              <a:rPr lang="it-IT" sz="2000" b="1" dirty="0">
                <a:solidFill>
                  <a:prstClr val="black"/>
                </a:solidFill>
                <a:latin typeface="Century Gothic" panose="020B0502020202020204"/>
              </a:rPr>
              <a:t>Descrizione dei task –Marta: </a:t>
            </a:r>
            <a:br>
              <a:rPr lang="it-IT" sz="1350" dirty="0">
                <a:solidFill>
                  <a:prstClr val="black"/>
                </a:solidFill>
                <a:latin typeface="Century Gothic" panose="020B0502020202020204"/>
              </a:rPr>
            </a:br>
            <a:endParaRPr lang="it-IT" sz="1350" dirty="0">
              <a:solidFill>
                <a:prstClr val="black"/>
              </a:solidFill>
              <a:latin typeface="Century Gothic" panose="020B0502020202020204"/>
            </a:endParaRPr>
          </a:p>
        </p:txBody>
      </p:sp>
      <p:graphicFrame>
        <p:nvGraphicFramePr>
          <p:cNvPr id="10" name="Segnaposto contenuto 3">
            <a:extLst>
              <a:ext uri="{FF2B5EF4-FFF2-40B4-BE49-F238E27FC236}">
                <a16:creationId xmlns:a16="http://schemas.microsoft.com/office/drawing/2014/main" id="{9E860A28-AC5A-084E-915D-B3B48EF6494A}"/>
              </a:ext>
            </a:extLst>
          </p:cNvPr>
          <p:cNvGraphicFramePr>
            <a:graphicFrameLocks/>
          </p:cNvGraphicFramePr>
          <p:nvPr>
            <p:extLst>
              <p:ext uri="{D42A27DB-BD31-4B8C-83A1-F6EECF244321}">
                <p14:modId xmlns:p14="http://schemas.microsoft.com/office/powerpoint/2010/main" val="174249929"/>
              </p:ext>
            </p:extLst>
          </p:nvPr>
        </p:nvGraphicFramePr>
        <p:xfrm>
          <a:off x="1426161" y="4370040"/>
          <a:ext cx="7010205" cy="2243663"/>
        </p:xfrm>
        <a:graphic>
          <a:graphicData uri="http://schemas.openxmlformats.org/drawingml/2006/table">
            <a:tbl>
              <a:tblPr firstRow="1" bandRow="1">
                <a:tableStyleId>{F5AB1C69-6EDB-4FF4-983F-18BD219EF322}</a:tableStyleId>
              </a:tblPr>
              <a:tblGrid>
                <a:gridCol w="2336735">
                  <a:extLst>
                    <a:ext uri="{9D8B030D-6E8A-4147-A177-3AD203B41FA5}">
                      <a16:colId xmlns:a16="http://schemas.microsoft.com/office/drawing/2014/main" val="1045399360"/>
                    </a:ext>
                  </a:extLst>
                </a:gridCol>
                <a:gridCol w="2336735">
                  <a:extLst>
                    <a:ext uri="{9D8B030D-6E8A-4147-A177-3AD203B41FA5}">
                      <a16:colId xmlns:a16="http://schemas.microsoft.com/office/drawing/2014/main" val="2102915833"/>
                    </a:ext>
                  </a:extLst>
                </a:gridCol>
                <a:gridCol w="2336735">
                  <a:extLst>
                    <a:ext uri="{9D8B030D-6E8A-4147-A177-3AD203B41FA5}">
                      <a16:colId xmlns:a16="http://schemas.microsoft.com/office/drawing/2014/main" val="599731410"/>
                    </a:ext>
                  </a:extLst>
                </a:gridCol>
              </a:tblGrid>
              <a:tr h="392003">
                <a:tc>
                  <a:txBody>
                    <a:bodyPr/>
                    <a:lstStyle/>
                    <a:p>
                      <a:r>
                        <a:rPr lang="it-IT" sz="1800" dirty="0"/>
                        <a:t>Task</a:t>
                      </a:r>
                    </a:p>
                  </a:txBody>
                  <a:tcPr marL="68580" marR="68580" marT="34290" marB="34290"/>
                </a:tc>
                <a:tc>
                  <a:txBody>
                    <a:bodyPr/>
                    <a:lstStyle/>
                    <a:p>
                      <a:r>
                        <a:rPr lang="it-IT" sz="1800" dirty="0"/>
                        <a:t>Frequenza </a:t>
                      </a:r>
                    </a:p>
                  </a:txBody>
                  <a:tcPr marL="68580" marR="68580" marT="34290" marB="34290"/>
                </a:tc>
                <a:tc>
                  <a:txBody>
                    <a:bodyPr/>
                    <a:lstStyle/>
                    <a:p>
                      <a:r>
                        <a:rPr lang="it-IT" sz="1800" dirty="0"/>
                        <a:t>Importanza</a:t>
                      </a:r>
                    </a:p>
                  </a:txBody>
                  <a:tcPr marL="68580" marR="68580" marT="34290" marB="34290"/>
                </a:tc>
                <a:extLst>
                  <a:ext uri="{0D108BD9-81ED-4DB2-BD59-A6C34878D82A}">
                    <a16:rowId xmlns:a16="http://schemas.microsoft.com/office/drawing/2014/main" val="489056019"/>
                  </a:ext>
                </a:extLst>
              </a:tr>
              <a:tr h="520852">
                <a:tc>
                  <a:txBody>
                    <a:bodyPr/>
                    <a:lstStyle/>
                    <a:p>
                      <a:r>
                        <a:rPr lang="it-IT" sz="1800" b="1" dirty="0"/>
                        <a:t>Aggiunta alla coda di produzione</a:t>
                      </a:r>
                    </a:p>
                  </a:txBody>
                  <a:tcPr marL="68580" marR="68580" marT="34290" marB="34290"/>
                </a:tc>
                <a:tc>
                  <a:txBody>
                    <a:bodyPr/>
                    <a:lstStyle/>
                    <a:p>
                      <a:r>
                        <a:rPr lang="it-IT" sz="1800" dirty="0"/>
                        <a:t>2 volte/mese</a:t>
                      </a:r>
                    </a:p>
                  </a:txBody>
                  <a:tcPr marL="68580" marR="68580" marT="34290" marB="34290"/>
                </a:tc>
                <a:tc>
                  <a:txBody>
                    <a:bodyPr/>
                    <a:lstStyle/>
                    <a:p>
                      <a:r>
                        <a:rPr lang="it-IT" sz="1800" dirty="0"/>
                        <a:t>alta</a:t>
                      </a:r>
                    </a:p>
                  </a:txBody>
                  <a:tcPr marL="68580" marR="68580" marT="34290" marB="34290"/>
                </a:tc>
                <a:extLst>
                  <a:ext uri="{0D108BD9-81ED-4DB2-BD59-A6C34878D82A}">
                    <a16:rowId xmlns:a16="http://schemas.microsoft.com/office/drawing/2014/main" val="2074460233"/>
                  </a:ext>
                </a:extLst>
              </a:tr>
              <a:tr h="520852">
                <a:tc>
                  <a:txBody>
                    <a:bodyPr/>
                    <a:lstStyle/>
                    <a:p>
                      <a:r>
                        <a:rPr lang="it-IT" sz="1800" b="1" dirty="0"/>
                        <a:t>Ricerca tipologie di </a:t>
                      </a:r>
                    </a:p>
                    <a:p>
                      <a:r>
                        <a:rPr lang="it-IT" sz="1800" b="1" dirty="0"/>
                        <a:t>verdure</a:t>
                      </a:r>
                    </a:p>
                  </a:txBody>
                  <a:tcPr marL="68580" marR="68580" marT="34290" marB="34290"/>
                </a:tc>
                <a:tc>
                  <a:txBody>
                    <a:bodyPr/>
                    <a:lstStyle/>
                    <a:p>
                      <a:r>
                        <a:rPr lang="it-IT" sz="1800" dirty="0"/>
                        <a:t>2 volte /settimana</a:t>
                      </a:r>
                    </a:p>
                  </a:txBody>
                  <a:tcPr marL="68580" marR="68580" marT="34290" marB="34290"/>
                </a:tc>
                <a:tc>
                  <a:txBody>
                    <a:bodyPr/>
                    <a:lstStyle/>
                    <a:p>
                      <a:r>
                        <a:rPr lang="it-IT" sz="1800" dirty="0"/>
                        <a:t>alta</a:t>
                      </a:r>
                    </a:p>
                  </a:txBody>
                  <a:tcPr marL="68580" marR="68580" marT="34290" marB="34290"/>
                </a:tc>
                <a:extLst>
                  <a:ext uri="{0D108BD9-81ED-4DB2-BD59-A6C34878D82A}">
                    <a16:rowId xmlns:a16="http://schemas.microsoft.com/office/drawing/2014/main" val="4223640021"/>
                  </a:ext>
                </a:extLst>
              </a:tr>
              <a:tr h="520852">
                <a:tc>
                  <a:txBody>
                    <a:bodyPr/>
                    <a:lstStyle/>
                    <a:p>
                      <a:r>
                        <a:rPr lang="it-IT" sz="1800" b="1" dirty="0"/>
                        <a:t>Ricerca di tipologie di tecniche agricole</a:t>
                      </a:r>
                    </a:p>
                  </a:txBody>
                  <a:tcPr marL="68580" marR="68580" marT="34290" marB="34290"/>
                </a:tc>
                <a:tc>
                  <a:txBody>
                    <a:bodyPr/>
                    <a:lstStyle/>
                    <a:p>
                      <a:r>
                        <a:rPr lang="it-IT" sz="1800" dirty="0"/>
                        <a:t>2 volte/settimana</a:t>
                      </a:r>
                    </a:p>
                  </a:txBody>
                  <a:tcPr marL="68580" marR="68580" marT="34290" marB="34290"/>
                </a:tc>
                <a:tc>
                  <a:txBody>
                    <a:bodyPr/>
                    <a:lstStyle/>
                    <a:p>
                      <a:r>
                        <a:rPr lang="it-IT" sz="1800" dirty="0"/>
                        <a:t>alta</a:t>
                      </a:r>
                    </a:p>
                  </a:txBody>
                  <a:tcPr marL="68580" marR="68580" marT="34290" marB="34290"/>
                </a:tc>
                <a:extLst>
                  <a:ext uri="{0D108BD9-81ED-4DB2-BD59-A6C34878D82A}">
                    <a16:rowId xmlns:a16="http://schemas.microsoft.com/office/drawing/2014/main" val="3498187721"/>
                  </a:ext>
                </a:extLst>
              </a:tr>
            </a:tbl>
          </a:graphicData>
        </a:graphic>
      </p:graphicFrame>
      <p:sp>
        <p:nvSpPr>
          <p:cNvPr id="18" name="CasellaDiTesto 17">
            <a:extLst>
              <a:ext uri="{FF2B5EF4-FFF2-40B4-BE49-F238E27FC236}">
                <a16:creationId xmlns:a16="http://schemas.microsoft.com/office/drawing/2014/main" id="{BF25EFC2-203B-4142-B6E5-8D7AB8D1A3FF}"/>
              </a:ext>
            </a:extLst>
          </p:cNvPr>
          <p:cNvSpPr txBox="1"/>
          <p:nvPr/>
        </p:nvSpPr>
        <p:spPr>
          <a:xfrm>
            <a:off x="1426161" y="1365588"/>
            <a:ext cx="4616605" cy="707886"/>
          </a:xfrm>
          <a:prstGeom prst="rect">
            <a:avLst/>
          </a:prstGeom>
          <a:noFill/>
        </p:spPr>
        <p:txBody>
          <a:bodyPr wrap="square" rtlCol="0">
            <a:spAutoFit/>
          </a:bodyPr>
          <a:lstStyle/>
          <a:p>
            <a:pPr defTabSz="342900">
              <a:defRPr/>
            </a:pPr>
            <a:r>
              <a:rPr lang="it-IT" sz="2000" b="1" dirty="0">
                <a:solidFill>
                  <a:prstClr val="black"/>
                </a:solidFill>
                <a:latin typeface="Century Gothic" panose="020B0502020202020204"/>
              </a:rPr>
              <a:t>Descrizione dei task –Luca: </a:t>
            </a:r>
            <a:br>
              <a:rPr lang="it-IT" sz="2000" b="1" dirty="0">
                <a:solidFill>
                  <a:prstClr val="black"/>
                </a:solidFill>
                <a:latin typeface="Century Gothic" panose="020B0502020202020204"/>
              </a:rPr>
            </a:br>
            <a:endParaRPr lang="it-IT" sz="2000" b="1" dirty="0">
              <a:solidFill>
                <a:prstClr val="black"/>
              </a:solidFill>
              <a:latin typeface="Century Gothic" panose="020B0502020202020204"/>
            </a:endParaRPr>
          </a:p>
        </p:txBody>
      </p:sp>
      <p:graphicFrame>
        <p:nvGraphicFramePr>
          <p:cNvPr id="19" name="Segnaposto contenuto 3">
            <a:extLst>
              <a:ext uri="{FF2B5EF4-FFF2-40B4-BE49-F238E27FC236}">
                <a16:creationId xmlns:a16="http://schemas.microsoft.com/office/drawing/2014/main" id="{879245A9-0D1A-4337-A3C1-0BFC487F572E}"/>
              </a:ext>
            </a:extLst>
          </p:cNvPr>
          <p:cNvGraphicFramePr>
            <a:graphicFrameLocks/>
          </p:cNvGraphicFramePr>
          <p:nvPr>
            <p:extLst>
              <p:ext uri="{D42A27DB-BD31-4B8C-83A1-F6EECF244321}">
                <p14:modId xmlns:p14="http://schemas.microsoft.com/office/powerpoint/2010/main" val="3326994313"/>
              </p:ext>
            </p:extLst>
          </p:nvPr>
        </p:nvGraphicFramePr>
        <p:xfrm>
          <a:off x="1470765" y="1821907"/>
          <a:ext cx="6965601" cy="1942793"/>
        </p:xfrm>
        <a:graphic>
          <a:graphicData uri="http://schemas.openxmlformats.org/drawingml/2006/table">
            <a:tbl>
              <a:tblPr firstRow="1" bandRow="1">
                <a:tableStyleId>{F5AB1C69-6EDB-4FF4-983F-18BD219EF322}</a:tableStyleId>
              </a:tblPr>
              <a:tblGrid>
                <a:gridCol w="2321867">
                  <a:extLst>
                    <a:ext uri="{9D8B030D-6E8A-4147-A177-3AD203B41FA5}">
                      <a16:colId xmlns:a16="http://schemas.microsoft.com/office/drawing/2014/main" val="1045399360"/>
                    </a:ext>
                  </a:extLst>
                </a:gridCol>
                <a:gridCol w="2321867">
                  <a:extLst>
                    <a:ext uri="{9D8B030D-6E8A-4147-A177-3AD203B41FA5}">
                      <a16:colId xmlns:a16="http://schemas.microsoft.com/office/drawing/2014/main" val="2102915833"/>
                    </a:ext>
                  </a:extLst>
                </a:gridCol>
                <a:gridCol w="2321867">
                  <a:extLst>
                    <a:ext uri="{9D8B030D-6E8A-4147-A177-3AD203B41FA5}">
                      <a16:colId xmlns:a16="http://schemas.microsoft.com/office/drawing/2014/main" val="599731410"/>
                    </a:ext>
                  </a:extLst>
                </a:gridCol>
              </a:tblGrid>
              <a:tr h="434033">
                <a:tc>
                  <a:txBody>
                    <a:bodyPr/>
                    <a:lstStyle/>
                    <a:p>
                      <a:pPr algn="l"/>
                      <a:r>
                        <a:rPr lang="it-IT" sz="1800" dirty="0"/>
                        <a:t>Task</a:t>
                      </a:r>
                    </a:p>
                  </a:txBody>
                  <a:tcPr marL="68580" marR="68580" marT="34290" marB="34290"/>
                </a:tc>
                <a:tc>
                  <a:txBody>
                    <a:bodyPr/>
                    <a:lstStyle/>
                    <a:p>
                      <a:pPr algn="l"/>
                      <a:r>
                        <a:rPr lang="it-IT" sz="1800" dirty="0"/>
                        <a:t>Frequenza</a:t>
                      </a:r>
                    </a:p>
                  </a:txBody>
                  <a:tcPr marL="68580" marR="68580" marT="34290" marB="34290"/>
                </a:tc>
                <a:tc>
                  <a:txBody>
                    <a:bodyPr/>
                    <a:lstStyle/>
                    <a:p>
                      <a:pPr algn="l"/>
                      <a:r>
                        <a:rPr lang="it-IT" sz="1800" dirty="0"/>
                        <a:t>Importanza</a:t>
                      </a:r>
                    </a:p>
                  </a:txBody>
                  <a:tcPr marL="68580" marR="68580" marT="34290" marB="34290"/>
                </a:tc>
                <a:extLst>
                  <a:ext uri="{0D108BD9-81ED-4DB2-BD59-A6C34878D82A}">
                    <a16:rowId xmlns:a16="http://schemas.microsoft.com/office/drawing/2014/main" val="489056019"/>
                  </a:ext>
                </a:extLst>
              </a:tr>
              <a:tr h="374558">
                <a:tc>
                  <a:txBody>
                    <a:bodyPr/>
                    <a:lstStyle/>
                    <a:p>
                      <a:pPr algn="l"/>
                      <a:r>
                        <a:rPr lang="it-IT" sz="1800" b="1" dirty="0"/>
                        <a:t>Ricerca di piante e ortaggi</a:t>
                      </a:r>
                    </a:p>
                  </a:txBody>
                  <a:tcPr marL="68580" marR="68580" marT="34290" marB="34290"/>
                </a:tc>
                <a:tc>
                  <a:txBody>
                    <a:bodyPr/>
                    <a:lstStyle/>
                    <a:p>
                      <a:pPr algn="l"/>
                      <a:r>
                        <a:rPr lang="it-IT" sz="1800" dirty="0"/>
                        <a:t>3 volte/settimana </a:t>
                      </a:r>
                    </a:p>
                  </a:txBody>
                  <a:tcPr marL="68580" marR="68580" marT="34290" marB="34290"/>
                </a:tc>
                <a:tc>
                  <a:txBody>
                    <a:bodyPr/>
                    <a:lstStyle/>
                    <a:p>
                      <a:pPr algn="l"/>
                      <a:r>
                        <a:rPr lang="it-IT" sz="1800" dirty="0"/>
                        <a:t>massima</a:t>
                      </a:r>
                    </a:p>
                  </a:txBody>
                  <a:tcPr marL="68580" marR="68580" marT="34290" marB="34290"/>
                </a:tc>
                <a:extLst>
                  <a:ext uri="{0D108BD9-81ED-4DB2-BD59-A6C34878D82A}">
                    <a16:rowId xmlns:a16="http://schemas.microsoft.com/office/drawing/2014/main" val="2074460233"/>
                  </a:ext>
                </a:extLst>
              </a:tr>
              <a:tr h="798503">
                <a:tc>
                  <a:txBody>
                    <a:bodyPr/>
                    <a:lstStyle/>
                    <a:p>
                      <a:pPr algn="l"/>
                      <a:r>
                        <a:rPr lang="it-IT" sz="1800" b="1" dirty="0"/>
                        <a:t>Aggiornamento del sistema sulle tecniche agricole </a:t>
                      </a:r>
                    </a:p>
                  </a:txBody>
                  <a:tcPr marL="68580" marR="68580" marT="34290" marB="34290"/>
                </a:tc>
                <a:tc>
                  <a:txBody>
                    <a:bodyPr/>
                    <a:lstStyle/>
                    <a:p>
                      <a:pPr algn="l"/>
                      <a:r>
                        <a:rPr lang="it-IT" sz="1800" dirty="0"/>
                        <a:t>2 volte /mese</a:t>
                      </a:r>
                    </a:p>
                  </a:txBody>
                  <a:tcPr marL="68580" marR="68580" marT="34290" marB="34290"/>
                </a:tc>
                <a:tc>
                  <a:txBody>
                    <a:bodyPr/>
                    <a:lstStyle/>
                    <a:p>
                      <a:pPr algn="l"/>
                      <a:r>
                        <a:rPr lang="it-IT" sz="1800" dirty="0"/>
                        <a:t>alta</a:t>
                      </a:r>
                    </a:p>
                  </a:txBody>
                  <a:tcPr marL="68580" marR="68580" marT="34290" marB="34290"/>
                </a:tc>
                <a:extLst>
                  <a:ext uri="{0D108BD9-81ED-4DB2-BD59-A6C34878D82A}">
                    <a16:rowId xmlns:a16="http://schemas.microsoft.com/office/drawing/2014/main" val="4223640021"/>
                  </a:ext>
                </a:extLst>
              </a:tr>
            </a:tbl>
          </a:graphicData>
        </a:graphic>
      </p:graphicFrame>
      <p:sp>
        <p:nvSpPr>
          <p:cNvPr id="22" name="Titolo 1">
            <a:extLst>
              <a:ext uri="{FF2B5EF4-FFF2-40B4-BE49-F238E27FC236}">
                <a16:creationId xmlns:a16="http://schemas.microsoft.com/office/drawing/2014/main" id="{A2CDC31D-2ED6-49A3-BF76-84D7C04DF356}"/>
              </a:ext>
            </a:extLst>
          </p:cNvPr>
          <p:cNvSpPr txBox="1">
            <a:spLocks/>
          </p:cNvSpPr>
          <p:nvPr/>
        </p:nvSpPr>
        <p:spPr>
          <a:xfrm>
            <a:off x="1752600" y="365450"/>
            <a:ext cx="6683765" cy="602435"/>
          </a:xfrm>
          <a:prstGeom prst="rect">
            <a:avLst/>
          </a:prstGeom>
        </p:spPr>
        <p:txBody>
          <a:bodyPr vert="horz" lIns="68580" tIns="34290" rIns="68580" bIns="34290" rtlCol="0" anchor="t">
            <a:normAutofit fontScale="4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342900">
              <a:defRPr/>
            </a:pPr>
            <a:r>
              <a:rPr lang="it-IT" sz="5900" b="1" dirty="0">
                <a:solidFill>
                  <a:srgbClr val="00B415"/>
                </a:solidFill>
                <a:latin typeface="Century Gothic" panose="020B0502020202020204"/>
              </a:rPr>
              <a:t>Descrizione dei task </a:t>
            </a:r>
            <a:br>
              <a:rPr lang="it-IT" sz="2700" dirty="0">
                <a:solidFill>
                  <a:prstClr val="black">
                    <a:lumMod val="85000"/>
                    <a:lumOff val="15000"/>
                  </a:prstClr>
                </a:solidFill>
                <a:latin typeface="Century Gothic" panose="020B0502020202020204"/>
              </a:rPr>
            </a:br>
            <a:endParaRPr lang="it-IT" sz="2700" dirty="0">
              <a:solidFill>
                <a:prstClr val="black">
                  <a:lumMod val="85000"/>
                  <a:lumOff val="15000"/>
                </a:prstClr>
              </a:solidFill>
              <a:latin typeface="Century Gothic" panose="020B0502020202020204"/>
            </a:endParaRPr>
          </a:p>
        </p:txBody>
      </p:sp>
      <p:pic>
        <p:nvPicPr>
          <p:cNvPr id="2" name="Immagine 1">
            <a:extLst>
              <a:ext uri="{FF2B5EF4-FFF2-40B4-BE49-F238E27FC236}">
                <a16:creationId xmlns:a16="http://schemas.microsoft.com/office/drawing/2014/main" id="{3946AD6F-6013-4A40-A4BA-9FF97EFE3F37}"/>
              </a:ext>
            </a:extLst>
          </p:cNvPr>
          <p:cNvPicPr>
            <a:picLocks noChangeAspect="1"/>
          </p:cNvPicPr>
          <p:nvPr/>
        </p:nvPicPr>
        <p:blipFill>
          <a:blip r:embed="rId2"/>
          <a:stretch>
            <a:fillRect/>
          </a:stretch>
        </p:blipFill>
        <p:spPr>
          <a:xfrm>
            <a:off x="7858515" y="23249"/>
            <a:ext cx="1155700" cy="1155700"/>
          </a:xfrm>
          <a:prstGeom prst="rect">
            <a:avLst/>
          </a:prstGeom>
        </p:spPr>
      </p:pic>
    </p:spTree>
    <p:extLst>
      <p:ext uri="{BB962C8B-B14F-4D97-AF65-F5344CB8AC3E}">
        <p14:creationId xmlns:p14="http://schemas.microsoft.com/office/powerpoint/2010/main" val="160128490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3535299" y="4099941"/>
            <a:ext cx="5125403" cy="226695"/>
          </a:xfrm>
          <a:custGeom>
            <a:avLst/>
            <a:gdLst/>
            <a:ahLst/>
            <a:cxnLst/>
            <a:rect l="l" t="t" r="r" b="b"/>
            <a:pathLst>
              <a:path w="6833870" h="302260">
                <a:moveTo>
                  <a:pt x="0" y="301751"/>
                </a:moveTo>
                <a:lnTo>
                  <a:pt x="6833615" y="301751"/>
                </a:lnTo>
                <a:lnTo>
                  <a:pt x="6833615" y="0"/>
                </a:lnTo>
                <a:lnTo>
                  <a:pt x="0" y="0"/>
                </a:lnTo>
                <a:lnTo>
                  <a:pt x="0" y="301751"/>
                </a:lnTo>
                <a:close/>
              </a:path>
            </a:pathLst>
          </a:custGeom>
          <a:solidFill>
            <a:srgbClr val="FFFFFF">
              <a:alpha val="90194"/>
            </a:srgbClr>
          </a:solidFill>
        </p:spPr>
        <p:txBody>
          <a:bodyPr wrap="square" lIns="0" tIns="0" rIns="0" bIns="0" rtlCol="0"/>
          <a:lstStyle/>
          <a:p>
            <a:pPr defTabSz="685800">
              <a:defRPr/>
            </a:pPr>
            <a:endParaRPr sz="1350" dirty="0">
              <a:solidFill>
                <a:prstClr val="black"/>
              </a:solidFill>
              <a:latin typeface="Calibri"/>
            </a:endParaRPr>
          </a:p>
        </p:txBody>
      </p:sp>
      <p:sp>
        <p:nvSpPr>
          <p:cNvPr id="40" name="Titolo 39">
            <a:extLst>
              <a:ext uri="{FF2B5EF4-FFF2-40B4-BE49-F238E27FC236}">
                <a16:creationId xmlns:a16="http://schemas.microsoft.com/office/drawing/2014/main" id="{D434EE39-319A-2F49-9720-6D071CC56572}"/>
              </a:ext>
            </a:extLst>
          </p:cNvPr>
          <p:cNvSpPr>
            <a:spLocks noGrp="1"/>
          </p:cNvSpPr>
          <p:nvPr>
            <p:ph type="title"/>
          </p:nvPr>
        </p:nvSpPr>
        <p:spPr>
          <a:xfrm>
            <a:off x="35633" y="112969"/>
            <a:ext cx="6172200" cy="1143000"/>
          </a:xfrm>
        </p:spPr>
        <p:txBody>
          <a:bodyPr>
            <a:noAutofit/>
          </a:bodyPr>
          <a:lstStyle/>
          <a:p>
            <a:r>
              <a:rPr lang="it-IT" sz="2800" b="1" spc="-4" dirty="0">
                <a:solidFill>
                  <a:srgbClr val="00B415"/>
                </a:solidFill>
                <a:latin typeface="Century Gothic"/>
                <a:cs typeface="Century Gothic"/>
              </a:rPr>
              <a:t>I </a:t>
            </a:r>
            <a:r>
              <a:rPr lang="it-IT" sz="2800" b="1" spc="-8" dirty="0">
                <a:solidFill>
                  <a:srgbClr val="00B415"/>
                </a:solidFill>
                <a:latin typeface="Century Gothic"/>
                <a:cs typeface="Century Gothic"/>
              </a:rPr>
              <a:t>casi d’uso  con </a:t>
            </a:r>
            <a:r>
              <a:rPr lang="it-IT" sz="2800" b="1" spc="-4" dirty="0">
                <a:solidFill>
                  <a:srgbClr val="00B415"/>
                </a:solidFill>
                <a:latin typeface="Century Gothic"/>
                <a:cs typeface="Century Gothic"/>
              </a:rPr>
              <a:t>i  </a:t>
            </a:r>
            <a:r>
              <a:rPr lang="it-IT" sz="2800" b="1" spc="-8" dirty="0">
                <a:solidFill>
                  <a:srgbClr val="00B415"/>
                </a:solidFill>
                <a:latin typeface="Century Gothic"/>
                <a:cs typeface="Century Gothic"/>
              </a:rPr>
              <a:t>per</a:t>
            </a:r>
            <a:r>
              <a:rPr lang="it-IT" sz="2800" b="1" spc="8" dirty="0">
                <a:solidFill>
                  <a:srgbClr val="00B415"/>
                </a:solidFill>
                <a:latin typeface="Century Gothic"/>
                <a:cs typeface="Century Gothic"/>
              </a:rPr>
              <a:t>s</a:t>
            </a:r>
            <a:r>
              <a:rPr lang="it-IT" sz="2800" b="1" spc="-8" dirty="0">
                <a:solidFill>
                  <a:srgbClr val="00B415"/>
                </a:solidFill>
                <a:latin typeface="Century Gothic"/>
                <a:cs typeface="Century Gothic"/>
              </a:rPr>
              <a:t>onag</a:t>
            </a:r>
            <a:r>
              <a:rPr lang="it-IT" sz="2800" b="1" dirty="0">
                <a:solidFill>
                  <a:srgbClr val="00B415"/>
                </a:solidFill>
                <a:latin typeface="Century Gothic"/>
                <a:cs typeface="Century Gothic"/>
              </a:rPr>
              <a:t>g</a:t>
            </a:r>
            <a:r>
              <a:rPr lang="it-IT" sz="2800" b="1" spc="-4" dirty="0">
                <a:solidFill>
                  <a:srgbClr val="00B415"/>
                </a:solidFill>
                <a:latin typeface="Century Gothic"/>
                <a:cs typeface="Century Gothic"/>
              </a:rPr>
              <a:t>i  </a:t>
            </a:r>
            <a:r>
              <a:rPr lang="it-IT" sz="2800" b="1" spc="-8" dirty="0">
                <a:solidFill>
                  <a:srgbClr val="00B415"/>
                </a:solidFill>
                <a:latin typeface="Century Gothic"/>
                <a:cs typeface="Century Gothic"/>
              </a:rPr>
              <a:t>cui </a:t>
            </a:r>
            <a:r>
              <a:rPr lang="it-IT" sz="2800" b="1" spc="-4" dirty="0">
                <a:solidFill>
                  <a:srgbClr val="00B415"/>
                </a:solidFill>
                <a:latin typeface="Century Gothic"/>
                <a:cs typeface="Century Gothic"/>
              </a:rPr>
              <a:t>si  riferiscono</a:t>
            </a:r>
            <a:br>
              <a:rPr lang="it-IT" sz="2800" dirty="0">
                <a:solidFill>
                  <a:srgbClr val="00B415"/>
                </a:solidFill>
                <a:latin typeface="Century Gothic"/>
                <a:cs typeface="Century Gothic"/>
              </a:rPr>
            </a:br>
            <a:endParaRPr lang="it-IT" sz="2800" dirty="0"/>
          </a:p>
        </p:txBody>
      </p:sp>
      <p:sp>
        <p:nvSpPr>
          <p:cNvPr id="41" name="Segnaposto contenuto 40">
            <a:extLst>
              <a:ext uri="{FF2B5EF4-FFF2-40B4-BE49-F238E27FC236}">
                <a16:creationId xmlns:a16="http://schemas.microsoft.com/office/drawing/2014/main" id="{759A7103-7C40-6240-A5BE-64D6A2B80A2D}"/>
              </a:ext>
            </a:extLst>
          </p:cNvPr>
          <p:cNvSpPr>
            <a:spLocks noGrp="1"/>
          </p:cNvSpPr>
          <p:nvPr>
            <p:ph idx="1"/>
          </p:nvPr>
        </p:nvSpPr>
        <p:spPr>
          <a:xfrm>
            <a:off x="451468" y="1240536"/>
            <a:ext cx="8656899" cy="6172200"/>
          </a:xfrm>
        </p:spPr>
        <p:txBody>
          <a:bodyPr/>
          <a:lstStyle/>
          <a:p>
            <a:pPr algn="ctr">
              <a:buFont typeface="Wingdings" pitchFamily="2" charset="2"/>
              <a:buChar char="v"/>
            </a:pPr>
            <a:r>
              <a:rPr lang="it-IT" sz="1800" b="1" dirty="0">
                <a:solidFill>
                  <a:schemeClr val="accent3">
                    <a:lumMod val="75000"/>
                  </a:schemeClr>
                </a:solidFill>
              </a:rPr>
              <a:t>Dottore</a:t>
            </a:r>
          </a:p>
          <a:p>
            <a:pPr lvl="1">
              <a:buFont typeface="Courier New" panose="02070309020205020404" pitchFamily="49" charset="0"/>
              <a:buChar char="o"/>
            </a:pPr>
            <a:r>
              <a:rPr lang="it-IT" sz="1800" dirty="0"/>
              <a:t>Corsi e mansioni da effettuare, vengono aggiornati automaticamente nel database.</a:t>
            </a:r>
          </a:p>
          <a:p>
            <a:pPr lvl="1">
              <a:buFont typeface="Courier New" panose="02070309020205020404" pitchFamily="49" charset="0"/>
              <a:buChar char="o"/>
            </a:pPr>
            <a:r>
              <a:rPr lang="it-IT" sz="1800" dirty="0"/>
              <a:t>Il paziente che utilizzerà il software, dovrà autenticarsi, per poter accedere alle funzionalità riguardanti ai corsi, piante assegnate e alle mansioni .</a:t>
            </a:r>
          </a:p>
          <a:p>
            <a:pPr lvl="1">
              <a:buFont typeface="Courier New" panose="02070309020205020404" pitchFamily="49" charset="0"/>
              <a:buChar char="o"/>
            </a:pPr>
            <a:r>
              <a:rPr lang="it-IT" sz="1800" dirty="0"/>
              <a:t>Successivamente all’autenticazione, potrà visualizzare informazioni e potrà gestire le attività effettuate contrassegnarli come “evasi”.	</a:t>
            </a:r>
          </a:p>
          <a:p>
            <a:pPr marL="0" indent="0" algn="ctr" fontAlgn="base">
              <a:lnSpc>
                <a:spcPct val="140000"/>
              </a:lnSpc>
              <a:buNone/>
            </a:pPr>
            <a:r>
              <a:rPr lang="it-IT" sz="1800" b="1" dirty="0">
                <a:highlight>
                  <a:srgbClr val="00B415"/>
                </a:highlight>
              </a:rPr>
              <a:t>Inserimento di un nuovo paziente</a:t>
            </a:r>
          </a:p>
          <a:p>
            <a:pPr algn="ctr" fontAlgn="base">
              <a:lnSpc>
                <a:spcPct val="140000"/>
              </a:lnSpc>
              <a:buFont typeface="Wingdings" pitchFamily="2" charset="2"/>
              <a:buChar char="v"/>
            </a:pPr>
            <a:r>
              <a:rPr lang="it-IT" sz="1800" b="1" dirty="0">
                <a:solidFill>
                  <a:schemeClr val="accent3">
                    <a:lumMod val="75000"/>
                  </a:schemeClr>
                </a:solidFill>
              </a:rPr>
              <a:t>Amministrazione</a:t>
            </a:r>
          </a:p>
          <a:p>
            <a:pPr lvl="1" fontAlgn="base">
              <a:buFont typeface="Courier New" panose="02070309020205020404" pitchFamily="49" charset="0"/>
              <a:buChar char="o"/>
            </a:pPr>
            <a:r>
              <a:rPr lang="it-IT" sz="1800" dirty="0"/>
              <a:t>In seguito ad nuovo paziente, l’amministratore potrà, attraverso opportuni dati di accesso, aggiungere al database le informazioni riguardanti il nuovo paziente.</a:t>
            </a:r>
          </a:p>
          <a:p>
            <a:pPr marL="457200" lvl="1" indent="0" fontAlgn="base">
              <a:buNone/>
            </a:pPr>
            <a:endParaRPr lang="it-IT" sz="1800" dirty="0"/>
          </a:p>
          <a:p>
            <a:pPr marL="0" indent="0" algn="ctr" fontAlgn="base">
              <a:buNone/>
            </a:pPr>
            <a:r>
              <a:rPr lang="it-IT" sz="1800" b="1" dirty="0">
                <a:highlight>
                  <a:srgbClr val="00B415"/>
                </a:highlight>
              </a:rPr>
              <a:t>Eliminazione di un paziente </a:t>
            </a:r>
          </a:p>
          <a:p>
            <a:pPr algn="ctr" fontAlgn="base">
              <a:buFont typeface="Wingdings" pitchFamily="2" charset="2"/>
              <a:buChar char="v"/>
            </a:pPr>
            <a:r>
              <a:rPr lang="it-IT" sz="1800" b="1" dirty="0">
                <a:solidFill>
                  <a:schemeClr val="accent3">
                    <a:lumMod val="75000"/>
                  </a:schemeClr>
                </a:solidFill>
              </a:rPr>
              <a:t>Amministrazione</a:t>
            </a:r>
          </a:p>
          <a:p>
            <a:pPr lvl="1" fontAlgn="base">
              <a:buFont typeface="Courier New" panose="02070309020205020404" pitchFamily="49" charset="0"/>
              <a:buChar char="o"/>
            </a:pPr>
            <a:r>
              <a:rPr lang="it-IT" sz="1800" dirty="0"/>
              <a:t>In seguito alla cancellazione di un paziente, l’amministratore potrà, attraverso opportuni dati di accesso, rimuovere dal database le informazioni riguardanti del paziente</a:t>
            </a:r>
          </a:p>
          <a:p>
            <a:endParaRPr lang="it-IT" dirty="0"/>
          </a:p>
        </p:txBody>
      </p:sp>
      <p:pic>
        <p:nvPicPr>
          <p:cNvPr id="2" name="Immagine 1">
            <a:extLst>
              <a:ext uri="{FF2B5EF4-FFF2-40B4-BE49-F238E27FC236}">
                <a16:creationId xmlns:a16="http://schemas.microsoft.com/office/drawing/2014/main" id="{EAA62B35-212E-214D-8433-3F0F40E915DC}"/>
              </a:ext>
            </a:extLst>
          </p:cNvPr>
          <p:cNvPicPr>
            <a:picLocks noChangeAspect="1"/>
          </p:cNvPicPr>
          <p:nvPr/>
        </p:nvPicPr>
        <p:blipFill>
          <a:blip r:embed="rId3"/>
          <a:stretch>
            <a:fillRect/>
          </a:stretch>
        </p:blipFill>
        <p:spPr>
          <a:xfrm>
            <a:off x="8055731" y="112969"/>
            <a:ext cx="1052636" cy="1027369"/>
          </a:xfrm>
          <a:prstGeom prst="rect">
            <a:avLst/>
          </a:prstGeom>
        </p:spPr>
      </p:pic>
    </p:spTree>
    <p:extLst>
      <p:ext uri="{BB962C8B-B14F-4D97-AF65-F5344CB8AC3E}">
        <p14:creationId xmlns:p14="http://schemas.microsoft.com/office/powerpoint/2010/main" val="1879568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0"/>
            <a:ext cx="2139696" cy="5143499"/>
          </a:xfrm>
          <a:prstGeom prst="rect">
            <a:avLst/>
          </a:prstGeom>
          <a:blipFill>
            <a:blip r:embed="rId2"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5" name="object 5"/>
          <p:cNvSpPr txBox="1">
            <a:spLocks noGrp="1"/>
          </p:cNvSpPr>
          <p:nvPr>
            <p:ph type="title"/>
          </p:nvPr>
        </p:nvSpPr>
        <p:spPr>
          <a:xfrm>
            <a:off x="-152400" y="292669"/>
            <a:ext cx="7772400" cy="563616"/>
          </a:xfrm>
          <a:prstGeom prst="rect">
            <a:avLst/>
          </a:prstGeom>
        </p:spPr>
        <p:txBody>
          <a:bodyPr vert="horz" wrap="square" lIns="0" tIns="9525" rIns="0" bIns="0" rtlCol="0" anchor="ctr">
            <a:spAutoFit/>
          </a:bodyPr>
          <a:lstStyle/>
          <a:p>
            <a:pPr marL="9525">
              <a:spcBef>
                <a:spcPts val="75"/>
              </a:spcBef>
            </a:pPr>
            <a:r>
              <a:rPr sz="3600" b="1" spc="-4" dirty="0">
                <a:solidFill>
                  <a:srgbClr val="00B415"/>
                </a:solidFill>
              </a:rPr>
              <a:t>Revisioni </a:t>
            </a:r>
            <a:r>
              <a:rPr sz="3600" b="1" dirty="0">
                <a:solidFill>
                  <a:srgbClr val="00B415"/>
                </a:solidFill>
              </a:rPr>
              <a:t>a </a:t>
            </a:r>
            <a:r>
              <a:rPr sz="3600" b="1" spc="-4" dirty="0">
                <a:solidFill>
                  <a:srgbClr val="00B415"/>
                </a:solidFill>
              </a:rPr>
              <a:t>personaggi/analisi dei</a:t>
            </a:r>
            <a:r>
              <a:rPr sz="3600" b="1" spc="-86" dirty="0">
                <a:solidFill>
                  <a:srgbClr val="00B415"/>
                </a:solidFill>
              </a:rPr>
              <a:t> </a:t>
            </a:r>
            <a:r>
              <a:rPr sz="3600" b="1" dirty="0">
                <a:solidFill>
                  <a:srgbClr val="00B415"/>
                </a:solidFill>
              </a:rPr>
              <a:t>task</a:t>
            </a:r>
          </a:p>
        </p:txBody>
      </p:sp>
      <p:sp>
        <p:nvSpPr>
          <p:cNvPr id="6" name="object 6"/>
          <p:cNvSpPr txBox="1"/>
          <p:nvPr/>
        </p:nvSpPr>
        <p:spPr>
          <a:xfrm>
            <a:off x="1981200" y="2293810"/>
            <a:ext cx="6361748" cy="2594941"/>
          </a:xfrm>
          <a:prstGeom prst="rect">
            <a:avLst/>
          </a:prstGeom>
        </p:spPr>
        <p:txBody>
          <a:bodyPr vert="horz" wrap="square" lIns="0" tIns="9525" rIns="0" bIns="0" rtlCol="0">
            <a:spAutoFit/>
          </a:bodyPr>
          <a:lstStyle/>
          <a:p>
            <a:pPr marL="9525" marR="3810" defTabSz="685800">
              <a:spcBef>
                <a:spcPts val="75"/>
              </a:spcBef>
              <a:defRPr/>
            </a:pPr>
            <a:r>
              <a:rPr sz="2400" spc="-4" dirty="0">
                <a:solidFill>
                  <a:prstClr val="black"/>
                </a:solidFill>
                <a:latin typeface="Century Gothic"/>
                <a:cs typeface="Century Gothic"/>
              </a:rPr>
              <a:t>Nella </a:t>
            </a:r>
            <a:r>
              <a:rPr sz="2400" dirty="0">
                <a:solidFill>
                  <a:prstClr val="black"/>
                </a:solidFill>
                <a:latin typeface="Century Gothic"/>
                <a:cs typeface="Century Gothic"/>
              </a:rPr>
              <a:t>prosecuzione </a:t>
            </a:r>
            <a:r>
              <a:rPr sz="2400" spc="-4" dirty="0">
                <a:solidFill>
                  <a:prstClr val="black"/>
                </a:solidFill>
                <a:latin typeface="Century Gothic"/>
                <a:cs typeface="Century Gothic"/>
              </a:rPr>
              <a:t>del </a:t>
            </a:r>
            <a:r>
              <a:rPr sz="2400" spc="-8" dirty="0">
                <a:solidFill>
                  <a:prstClr val="black"/>
                </a:solidFill>
                <a:latin typeface="Century Gothic"/>
                <a:cs typeface="Century Gothic"/>
              </a:rPr>
              <a:t>progetto abbiamo </a:t>
            </a:r>
            <a:r>
              <a:rPr sz="2400" spc="-4" dirty="0">
                <a:solidFill>
                  <a:prstClr val="black"/>
                </a:solidFill>
                <a:latin typeface="Century Gothic"/>
                <a:cs typeface="Century Gothic"/>
              </a:rPr>
              <a:t>riscontrato l'esigenza di </a:t>
            </a:r>
            <a:r>
              <a:rPr sz="2400" spc="4" dirty="0">
                <a:solidFill>
                  <a:prstClr val="black"/>
                </a:solidFill>
                <a:latin typeface="Century Gothic"/>
                <a:cs typeface="Century Gothic"/>
              </a:rPr>
              <a:t>inserire </a:t>
            </a:r>
            <a:r>
              <a:rPr sz="2400" dirty="0">
                <a:solidFill>
                  <a:prstClr val="black"/>
                </a:solidFill>
                <a:latin typeface="Century Gothic"/>
                <a:cs typeface="Century Gothic"/>
              </a:rPr>
              <a:t>un  </a:t>
            </a:r>
            <a:r>
              <a:rPr sz="2400" spc="-4" dirty="0">
                <a:solidFill>
                  <a:prstClr val="black"/>
                </a:solidFill>
                <a:latin typeface="Century Gothic"/>
                <a:cs typeface="Century Gothic"/>
              </a:rPr>
              <a:t>nuovo personaggio, </a:t>
            </a:r>
            <a:r>
              <a:rPr sz="2400" dirty="0">
                <a:solidFill>
                  <a:prstClr val="black"/>
                </a:solidFill>
                <a:latin typeface="Century Gothic"/>
                <a:cs typeface="Century Gothic"/>
              </a:rPr>
              <a:t>ossia l'</a:t>
            </a:r>
            <a:r>
              <a:rPr sz="2400" i="1" dirty="0">
                <a:solidFill>
                  <a:prstClr val="black"/>
                </a:solidFill>
                <a:latin typeface="Century Gothic"/>
                <a:cs typeface="Century Gothic"/>
              </a:rPr>
              <a:t>amministratore</a:t>
            </a:r>
            <a:r>
              <a:rPr sz="2400" dirty="0">
                <a:solidFill>
                  <a:prstClr val="black"/>
                </a:solidFill>
                <a:latin typeface="Century Gothic"/>
                <a:cs typeface="Century Gothic"/>
              </a:rPr>
              <a:t>: colui </a:t>
            </a:r>
            <a:r>
              <a:rPr sz="2400" spc="4" dirty="0">
                <a:solidFill>
                  <a:prstClr val="black"/>
                </a:solidFill>
                <a:latin typeface="Century Gothic"/>
                <a:cs typeface="Century Gothic"/>
              </a:rPr>
              <a:t>che </a:t>
            </a:r>
            <a:r>
              <a:rPr sz="2400" spc="-4" dirty="0">
                <a:solidFill>
                  <a:prstClr val="black"/>
                </a:solidFill>
                <a:latin typeface="Century Gothic"/>
                <a:cs typeface="Century Gothic"/>
              </a:rPr>
              <a:t>svolgerà le direttive  sull’inserimento </a:t>
            </a:r>
            <a:r>
              <a:rPr sz="2400" dirty="0">
                <a:solidFill>
                  <a:prstClr val="black"/>
                </a:solidFill>
                <a:latin typeface="Century Gothic"/>
                <a:cs typeface="Century Gothic"/>
              </a:rPr>
              <a:t>e </a:t>
            </a:r>
            <a:r>
              <a:rPr sz="2400" spc="-4" dirty="0">
                <a:solidFill>
                  <a:prstClr val="black"/>
                </a:solidFill>
                <a:latin typeface="Century Gothic"/>
                <a:cs typeface="Century Gothic"/>
              </a:rPr>
              <a:t>la </a:t>
            </a:r>
            <a:r>
              <a:rPr sz="2400" dirty="0">
                <a:solidFill>
                  <a:prstClr val="black"/>
                </a:solidFill>
                <a:latin typeface="Century Gothic"/>
                <a:cs typeface="Century Gothic"/>
              </a:rPr>
              <a:t>rimozione </a:t>
            </a:r>
            <a:r>
              <a:rPr sz="2400" spc="-4" dirty="0">
                <a:solidFill>
                  <a:prstClr val="black"/>
                </a:solidFill>
                <a:latin typeface="Century Gothic"/>
                <a:cs typeface="Century Gothic"/>
              </a:rPr>
              <a:t>dei </a:t>
            </a:r>
            <a:r>
              <a:rPr sz="2400" dirty="0">
                <a:solidFill>
                  <a:prstClr val="black"/>
                </a:solidFill>
                <a:latin typeface="Century Gothic"/>
                <a:cs typeface="Century Gothic"/>
              </a:rPr>
              <a:t>pazienti, ed è colui </a:t>
            </a:r>
            <a:r>
              <a:rPr sz="2400" spc="4" dirty="0">
                <a:solidFill>
                  <a:prstClr val="black"/>
                </a:solidFill>
                <a:latin typeface="Century Gothic"/>
                <a:cs typeface="Century Gothic"/>
              </a:rPr>
              <a:t>che </a:t>
            </a:r>
            <a:r>
              <a:rPr sz="2400" dirty="0">
                <a:solidFill>
                  <a:prstClr val="black"/>
                </a:solidFill>
                <a:latin typeface="Century Gothic"/>
                <a:cs typeface="Century Gothic"/>
              </a:rPr>
              <a:t>gestirà  </a:t>
            </a:r>
            <a:r>
              <a:rPr sz="2400" spc="-8" dirty="0">
                <a:solidFill>
                  <a:prstClr val="black"/>
                </a:solidFill>
                <a:latin typeface="Century Gothic"/>
                <a:cs typeface="Century Gothic"/>
              </a:rPr>
              <a:t>l’adeguamento </a:t>
            </a:r>
            <a:r>
              <a:rPr sz="2400" dirty="0">
                <a:solidFill>
                  <a:prstClr val="black"/>
                </a:solidFill>
                <a:latin typeface="Century Gothic"/>
                <a:cs typeface="Century Gothic"/>
              </a:rPr>
              <a:t>giornaliero </a:t>
            </a:r>
            <a:r>
              <a:rPr sz="2400" spc="-4" dirty="0">
                <a:solidFill>
                  <a:prstClr val="black"/>
                </a:solidFill>
                <a:latin typeface="Century Gothic"/>
                <a:cs typeface="Century Gothic"/>
              </a:rPr>
              <a:t>dei</a:t>
            </a:r>
            <a:r>
              <a:rPr sz="2400" spc="19" dirty="0">
                <a:solidFill>
                  <a:prstClr val="black"/>
                </a:solidFill>
                <a:latin typeface="Century Gothic"/>
                <a:cs typeface="Century Gothic"/>
              </a:rPr>
              <a:t> </a:t>
            </a:r>
            <a:r>
              <a:rPr sz="2400" dirty="0">
                <a:solidFill>
                  <a:prstClr val="black"/>
                </a:solidFill>
                <a:latin typeface="Century Gothic"/>
                <a:cs typeface="Century Gothic"/>
              </a:rPr>
              <a:t>pazienti.</a:t>
            </a:r>
          </a:p>
        </p:txBody>
      </p:sp>
      <p:pic>
        <p:nvPicPr>
          <p:cNvPr id="3" name="Immagine 2">
            <a:extLst>
              <a:ext uri="{FF2B5EF4-FFF2-40B4-BE49-F238E27FC236}">
                <a16:creationId xmlns:a16="http://schemas.microsoft.com/office/drawing/2014/main" id="{A73F50D5-99D1-F146-A23A-CC3423AE9F70}"/>
              </a:ext>
            </a:extLst>
          </p:cNvPr>
          <p:cNvPicPr>
            <a:picLocks noChangeAspect="1"/>
          </p:cNvPicPr>
          <p:nvPr/>
        </p:nvPicPr>
        <p:blipFill>
          <a:blip r:embed="rId3"/>
          <a:stretch>
            <a:fillRect/>
          </a:stretch>
        </p:blipFill>
        <p:spPr>
          <a:xfrm>
            <a:off x="8064500" y="34727"/>
            <a:ext cx="1079500" cy="1079500"/>
          </a:xfrm>
          <a:prstGeom prst="rect">
            <a:avLst/>
          </a:prstGeom>
        </p:spPr>
      </p:pic>
    </p:spTree>
    <p:extLst>
      <p:ext uri="{BB962C8B-B14F-4D97-AF65-F5344CB8AC3E}">
        <p14:creationId xmlns:p14="http://schemas.microsoft.com/office/powerpoint/2010/main" val="278285750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a:bodyPr>
          <a:lstStyle/>
          <a:p>
            <a:r>
              <a:rPr lang="it-IT" sz="3200" b="1" dirty="0">
                <a:solidFill>
                  <a:srgbClr val="00B050"/>
                </a:solidFill>
              </a:rPr>
              <a:t>Analisi comparativa</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r>
              <a:rPr lang="it-IT" sz="2400" dirty="0"/>
              <a:t>Abbiamo preso spunto da un sistema che si prefigge obiettivi simili a quelli del nostro progetto.Abbiamo analizzato diverse app per prendere spunto e prendere, secondo il nostro punto di vista, le parti migliori per avere un prodotto migliore. </a:t>
            </a:r>
          </a:p>
          <a:p>
            <a:pPr marL="0" indent="0">
              <a:buNone/>
            </a:pPr>
            <a:r>
              <a:rPr lang="it-IT" sz="2400" dirty="0"/>
              <a:t>Le app prese in considerazione sono :</a:t>
            </a:r>
          </a:p>
          <a:p>
            <a:pPr marL="0" indent="0">
              <a:buNone/>
            </a:pPr>
            <a:r>
              <a:rPr lang="it-IT" sz="2400" dirty="0"/>
              <a:t>- Garden Manager</a:t>
            </a:r>
          </a:p>
          <a:p>
            <a:pPr marL="0" indent="0">
              <a:buNone/>
            </a:pPr>
            <a:r>
              <a:rPr lang="it-IT" sz="2400" dirty="0"/>
              <a:t>-Ortolano</a:t>
            </a:r>
          </a:p>
          <a:p>
            <a:pPr marL="0" indent="0">
              <a:buNone/>
            </a:pPr>
            <a:endParaRPr lang="it-IT" sz="2400"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spTree>
    <p:extLst>
      <p:ext uri="{BB962C8B-B14F-4D97-AF65-F5344CB8AC3E}">
        <p14:creationId xmlns:p14="http://schemas.microsoft.com/office/powerpoint/2010/main" val="102376482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fontScale="90000"/>
          </a:bodyPr>
          <a:lstStyle/>
          <a:p>
            <a:r>
              <a:rPr lang="it-IT" sz="3200" b="1" dirty="0">
                <a:solidFill>
                  <a:srgbClr val="00B050"/>
                </a:solidFill>
              </a:rPr>
              <a:t>Comparazione con garden manager(1/3)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r>
              <a:rPr lang="it-IT" sz="2400" dirty="0"/>
              <a:t>Garden manager permette agli utenti di avere sempre un calendario con tutte le loro piante inserite dagli stessi, in modo tale da ricevere promemoria su quando annaffiare e quando è il periodo migliore di raccolta, da anche la possibilità di aggiungere delle note su le varie verdure che si coltivano.</a:t>
            </a:r>
          </a:p>
          <a:p>
            <a:pPr marL="0" indent="0">
              <a:buNone/>
            </a:pPr>
            <a:r>
              <a:rPr lang="it-IT" sz="2400" dirty="0"/>
              <a:t>Da qui abbiamo avuto anche noi l’idea di aggiungere il calendario per permettere ai nostri utenti di poter monitorare le proprie pienate e sapere quando sono state piantate e poter capire orientativamente quando è il momento di raccoglierle </a:t>
            </a:r>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spTree>
    <p:extLst>
      <p:ext uri="{BB962C8B-B14F-4D97-AF65-F5344CB8AC3E}">
        <p14:creationId xmlns:p14="http://schemas.microsoft.com/office/powerpoint/2010/main" val="315587919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fontScale="90000"/>
          </a:bodyPr>
          <a:lstStyle/>
          <a:p>
            <a:r>
              <a:rPr lang="it-IT" sz="3200" b="1" dirty="0">
                <a:solidFill>
                  <a:srgbClr val="00B050"/>
                </a:solidFill>
              </a:rPr>
              <a:t>Comparazione con garden manager (2/3)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endParaRPr lang="it-IT"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pic>
        <p:nvPicPr>
          <p:cNvPr id="6" name="Immagine 5">
            <a:extLst>
              <a:ext uri="{FF2B5EF4-FFF2-40B4-BE49-F238E27FC236}">
                <a16:creationId xmlns:a16="http://schemas.microsoft.com/office/drawing/2014/main" id="{7E5C7F67-E581-42FB-A38F-B446D587F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411815"/>
            <a:ext cx="2971800" cy="5265144"/>
          </a:xfrm>
          <a:prstGeom prst="rect">
            <a:avLst/>
          </a:prstGeom>
        </p:spPr>
      </p:pic>
    </p:spTree>
    <p:extLst>
      <p:ext uri="{BB962C8B-B14F-4D97-AF65-F5344CB8AC3E}">
        <p14:creationId xmlns:p14="http://schemas.microsoft.com/office/powerpoint/2010/main" val="307097235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fontScale="90000"/>
          </a:bodyPr>
          <a:lstStyle/>
          <a:p>
            <a:r>
              <a:rPr lang="it-IT" sz="3200" b="1" dirty="0">
                <a:solidFill>
                  <a:srgbClr val="00B050"/>
                </a:solidFill>
              </a:rPr>
              <a:t>Comparazione con garden manager (3/3)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endParaRPr lang="it-IT"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pic>
        <p:nvPicPr>
          <p:cNvPr id="6" name="Immagine 5">
            <a:extLst>
              <a:ext uri="{FF2B5EF4-FFF2-40B4-BE49-F238E27FC236}">
                <a16:creationId xmlns:a16="http://schemas.microsoft.com/office/drawing/2014/main" id="{CF548A4F-B3BF-431E-80EA-A7FDA358C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1294343"/>
            <a:ext cx="3276600" cy="5563657"/>
          </a:xfrm>
          <a:prstGeom prst="rect">
            <a:avLst/>
          </a:prstGeom>
        </p:spPr>
      </p:pic>
    </p:spTree>
    <p:extLst>
      <p:ext uri="{BB962C8B-B14F-4D97-AF65-F5344CB8AC3E}">
        <p14:creationId xmlns:p14="http://schemas.microsoft.com/office/powerpoint/2010/main" val="269716477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a:bodyPr>
          <a:lstStyle/>
          <a:p>
            <a:r>
              <a:rPr lang="it-IT" sz="3200" b="1" dirty="0">
                <a:solidFill>
                  <a:srgbClr val="00B050"/>
                </a:solidFill>
              </a:rPr>
              <a:t>Comparazione con  ortolano (1/3)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r>
              <a:rPr lang="it-IT" sz="2400" dirty="0"/>
              <a:t>L’app Ortolano da agli utenti le informazioni per sapere quando è il periodo migliore per la semina e per la raccolta, in questo modo anche l’utente più inesperto può sapere quali sono le verdure da coltivare in base al periodo.</a:t>
            </a:r>
          </a:p>
          <a:p>
            <a:pPr marL="0" indent="0">
              <a:buNone/>
            </a:pPr>
            <a:r>
              <a:rPr lang="it-IT" sz="2400" dirty="0"/>
              <a:t>Da qui abbiamo preso spunto per dare la possibilità al dottore di indicare le verdure giuste da piantare non solo per la stagione ma anche in base all’indole del paziente  e del problema riscontrato, ad esempio una persona con problemmi di nervosismo può essere assegnata una pianta più facile da coltivare come ad esempio l’insalata.</a:t>
            </a:r>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spTree>
    <p:extLst>
      <p:ext uri="{BB962C8B-B14F-4D97-AF65-F5344CB8AC3E}">
        <p14:creationId xmlns:p14="http://schemas.microsoft.com/office/powerpoint/2010/main" val="49647919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a:bodyPr>
          <a:lstStyle/>
          <a:p>
            <a:r>
              <a:rPr lang="it-IT" sz="3200" b="1" dirty="0">
                <a:solidFill>
                  <a:srgbClr val="00B050"/>
                </a:solidFill>
              </a:rPr>
              <a:t>Comparazione con ortolano (2/3)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endParaRPr lang="it-IT"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pic>
        <p:nvPicPr>
          <p:cNvPr id="6" name="Immagine 5">
            <a:extLst>
              <a:ext uri="{FF2B5EF4-FFF2-40B4-BE49-F238E27FC236}">
                <a16:creationId xmlns:a16="http://schemas.microsoft.com/office/drawing/2014/main" id="{199C0CCA-2F63-4929-BE35-63A7979AE1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82176"/>
            <a:ext cx="2971801" cy="5575824"/>
          </a:xfrm>
          <a:prstGeom prst="rect">
            <a:avLst/>
          </a:prstGeom>
        </p:spPr>
      </p:pic>
    </p:spTree>
    <p:extLst>
      <p:ext uri="{BB962C8B-B14F-4D97-AF65-F5344CB8AC3E}">
        <p14:creationId xmlns:p14="http://schemas.microsoft.com/office/powerpoint/2010/main" val="215038627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a:bodyPr>
          <a:lstStyle/>
          <a:p>
            <a:r>
              <a:rPr lang="it-IT" sz="3200" b="1" dirty="0">
                <a:solidFill>
                  <a:srgbClr val="00B050"/>
                </a:solidFill>
              </a:rPr>
              <a:t>Comparazione con ortolano (3/3)</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endParaRPr lang="it-IT" sz="2400" dirty="0"/>
          </a:p>
          <a:p>
            <a:pPr marL="0" indent="0">
              <a:buNone/>
            </a:pPr>
            <a:endParaRPr lang="it-IT"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pic>
        <p:nvPicPr>
          <p:cNvPr id="6" name="Immagine 5">
            <a:extLst>
              <a:ext uri="{FF2B5EF4-FFF2-40B4-BE49-F238E27FC236}">
                <a16:creationId xmlns:a16="http://schemas.microsoft.com/office/drawing/2014/main" id="{7C5C5C80-D785-4562-904F-65E5E3A3B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123" y="1282176"/>
            <a:ext cx="2982718" cy="5575824"/>
          </a:xfrm>
          <a:prstGeom prst="rect">
            <a:avLst/>
          </a:prstGeom>
        </p:spPr>
      </p:pic>
    </p:spTree>
    <p:extLst>
      <p:ext uri="{BB962C8B-B14F-4D97-AF65-F5344CB8AC3E}">
        <p14:creationId xmlns:p14="http://schemas.microsoft.com/office/powerpoint/2010/main" val="336477346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371600" y="228600"/>
            <a:ext cx="6683765" cy="960668"/>
          </a:xfrm>
        </p:spPr>
        <p:txBody>
          <a:bodyPr>
            <a:normAutofit/>
          </a:bodyPr>
          <a:lstStyle/>
          <a:p>
            <a:r>
              <a:rPr lang="it-IT" sz="3200" b="1" dirty="0">
                <a:solidFill>
                  <a:srgbClr val="00B050"/>
                </a:solidFill>
              </a:rPr>
              <a:t>Descrizione del Problema</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360033" y="1453587"/>
            <a:ext cx="7783967" cy="5181600"/>
          </a:xfrm>
        </p:spPr>
        <p:txBody>
          <a:bodyPr>
            <a:normAutofit/>
          </a:bodyPr>
          <a:lstStyle/>
          <a:p>
            <a:pPr marL="0" indent="0">
              <a:buNone/>
            </a:pPr>
            <a:r>
              <a:rPr lang="it-IT" sz="2400" dirty="0"/>
              <a:t>Tramite la</a:t>
            </a:r>
            <a:r>
              <a:rPr lang="it-IT" sz="2400" i="1" dirty="0"/>
              <a:t> Fondazione Villa Ghigi</a:t>
            </a:r>
            <a:r>
              <a:rPr lang="it-IT" sz="2400" dirty="0"/>
              <a:t>, a Bologna, abbiamo visualizzato che una grande parte delle persone sono soggetti a disagi e della disabilità finalizzato al recupero delle capacità della persona e si basa sull’incoraggiare e accompagnare soggetti in situazione di svantaggio a prendersi cura del verde. Il problema che si vuole affrontare è di </a:t>
            </a:r>
            <a:r>
              <a:rPr lang="it-IT" sz="2400" i="1" dirty="0"/>
              <a:t>curare</a:t>
            </a:r>
            <a:r>
              <a:rPr lang="it-IT" sz="2400" dirty="0"/>
              <a:t> particolari disabilità o il semplice disagio (stress, depressione, ansia, senilità, tossicodipendenza), attraverso mansioni </a:t>
            </a:r>
            <a:r>
              <a:rPr lang="it-IT" sz="2400" i="1" dirty="0"/>
              <a:t>come la semina, la raccolta dei frutti, il giardinaggio, la sistemazione dell'orto, ovvero tutte attività che stimolano l’olfatto, la vista, il tatto o l'udito e incrementano capacità e competenze.</a:t>
            </a:r>
            <a:endParaRPr lang="it-IT" sz="2400" dirty="0"/>
          </a:p>
          <a:p>
            <a:pPr marL="0" indent="0">
              <a:buNone/>
            </a:pPr>
            <a:endParaRPr lang="it-IT" sz="2400" dirty="0"/>
          </a:p>
          <a:p>
            <a:pPr marL="0" indent="0">
              <a:buNone/>
            </a:pPr>
            <a:endParaRPr lang="it-IT" dirty="0"/>
          </a:p>
        </p:txBody>
      </p:sp>
      <p:pic>
        <p:nvPicPr>
          <p:cNvPr id="4" name="Immagine 3">
            <a:extLst>
              <a:ext uri="{FF2B5EF4-FFF2-40B4-BE49-F238E27FC236}">
                <a16:creationId xmlns:a16="http://schemas.microsoft.com/office/drawing/2014/main" id="{6872CC2B-6903-774D-AC18-BCAF76E9158E}"/>
              </a:ext>
            </a:extLst>
          </p:cNvPr>
          <p:cNvPicPr>
            <a:picLocks noChangeAspect="1"/>
          </p:cNvPicPr>
          <p:nvPr/>
        </p:nvPicPr>
        <p:blipFill>
          <a:blip r:embed="rId2"/>
          <a:stretch>
            <a:fillRect/>
          </a:stretch>
        </p:blipFill>
        <p:spPr>
          <a:xfrm>
            <a:off x="7924800" y="103016"/>
            <a:ext cx="1079500" cy="1079500"/>
          </a:xfrm>
          <a:prstGeom prst="rect">
            <a:avLst/>
          </a:prstGeom>
        </p:spPr>
      </p:pic>
    </p:spTree>
    <p:extLst>
      <p:ext uri="{BB962C8B-B14F-4D97-AF65-F5344CB8AC3E}">
        <p14:creationId xmlns:p14="http://schemas.microsoft.com/office/powerpoint/2010/main" val="15942332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0"/>
            <a:ext cx="9144000" cy="5143500"/>
          </a:xfrm>
          <a:prstGeom prst="rect">
            <a:avLst/>
          </a:prstGeom>
          <a:blipFill>
            <a:blip r:embed="rId2"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3" name="object 3"/>
          <p:cNvSpPr/>
          <p:nvPr/>
        </p:nvSpPr>
        <p:spPr>
          <a:xfrm>
            <a:off x="0" y="857250"/>
            <a:ext cx="2139696" cy="5143499"/>
          </a:xfrm>
          <a:prstGeom prst="rect">
            <a:avLst/>
          </a:prstGeom>
          <a:blipFill>
            <a:blip r:embed="rId3"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4" name="object 4"/>
          <p:cNvSpPr/>
          <p:nvPr/>
        </p:nvSpPr>
        <p:spPr>
          <a:xfrm>
            <a:off x="1" y="857250"/>
            <a:ext cx="9143999" cy="5143499"/>
          </a:xfrm>
          <a:prstGeom prst="rect">
            <a:avLst/>
          </a:prstGeom>
          <a:blipFill>
            <a:blip r:embed="rId4"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5" name="object 5"/>
          <p:cNvSpPr/>
          <p:nvPr/>
        </p:nvSpPr>
        <p:spPr>
          <a:xfrm>
            <a:off x="0" y="857250"/>
            <a:ext cx="6172200" cy="5143500"/>
          </a:xfrm>
          <a:custGeom>
            <a:avLst/>
            <a:gdLst/>
            <a:ahLst/>
            <a:cxnLst/>
            <a:rect l="l" t="t" r="r" b="b"/>
            <a:pathLst>
              <a:path w="8229600" h="6858000">
                <a:moveTo>
                  <a:pt x="0" y="6858000"/>
                </a:moveTo>
                <a:lnTo>
                  <a:pt x="8229600" y="6858000"/>
                </a:lnTo>
                <a:lnTo>
                  <a:pt x="8229600" y="0"/>
                </a:lnTo>
                <a:lnTo>
                  <a:pt x="0" y="0"/>
                </a:lnTo>
                <a:lnTo>
                  <a:pt x="0" y="6858000"/>
                </a:lnTo>
                <a:close/>
              </a:path>
            </a:pathLst>
          </a:custGeom>
          <a:solidFill>
            <a:srgbClr val="1A1F0D">
              <a:alpha val="90194"/>
            </a:srgbClr>
          </a:solidFill>
        </p:spPr>
        <p:txBody>
          <a:bodyPr wrap="square" lIns="0" tIns="0" rIns="0" bIns="0" rtlCol="0"/>
          <a:lstStyle/>
          <a:p>
            <a:pPr defTabSz="685800">
              <a:defRPr/>
            </a:pPr>
            <a:endParaRPr sz="1350" dirty="0">
              <a:solidFill>
                <a:prstClr val="black"/>
              </a:solidFill>
              <a:latin typeface="Calibri"/>
            </a:endParaRPr>
          </a:p>
        </p:txBody>
      </p:sp>
      <p:sp>
        <p:nvSpPr>
          <p:cNvPr id="7" name="object 7"/>
          <p:cNvSpPr/>
          <p:nvPr/>
        </p:nvSpPr>
        <p:spPr>
          <a:xfrm>
            <a:off x="-9048" y="1342125"/>
            <a:ext cx="6780848" cy="777239"/>
          </a:xfrm>
          <a:custGeom>
            <a:avLst/>
            <a:gdLst/>
            <a:ahLst/>
            <a:cxnLst/>
            <a:rect l="l" t="t" r="r" b="b"/>
            <a:pathLst>
              <a:path w="9041130" h="1036319">
                <a:moveTo>
                  <a:pt x="8648827" y="0"/>
                </a:moveTo>
                <a:lnTo>
                  <a:pt x="0" y="0"/>
                </a:lnTo>
                <a:lnTo>
                  <a:pt x="0" y="1036320"/>
                </a:lnTo>
                <a:lnTo>
                  <a:pt x="8648827" y="1036320"/>
                </a:lnTo>
                <a:lnTo>
                  <a:pt x="8655897" y="1035228"/>
                </a:lnTo>
                <a:lnTo>
                  <a:pt x="8663003" y="1032351"/>
                </a:lnTo>
                <a:lnTo>
                  <a:pt x="8670133" y="1028283"/>
                </a:lnTo>
                <a:lnTo>
                  <a:pt x="8677275" y="1023620"/>
                </a:lnTo>
                <a:lnTo>
                  <a:pt x="8677275" y="1017270"/>
                </a:lnTo>
                <a:lnTo>
                  <a:pt x="8682101" y="1017270"/>
                </a:lnTo>
                <a:lnTo>
                  <a:pt x="9033891" y="546735"/>
                </a:lnTo>
                <a:lnTo>
                  <a:pt x="9039248" y="531554"/>
                </a:lnTo>
                <a:lnTo>
                  <a:pt x="9041034" y="515778"/>
                </a:lnTo>
                <a:lnTo>
                  <a:pt x="9039248" y="501193"/>
                </a:lnTo>
                <a:lnTo>
                  <a:pt x="8682101" y="19050"/>
                </a:lnTo>
                <a:lnTo>
                  <a:pt x="8655897" y="1091"/>
                </a:lnTo>
                <a:lnTo>
                  <a:pt x="8648827" y="0"/>
                </a:lnTo>
                <a:close/>
              </a:path>
            </a:pathLst>
          </a:custGeom>
          <a:solidFill>
            <a:srgbClr val="A42F0F"/>
          </a:solidFill>
        </p:spPr>
        <p:txBody>
          <a:bodyPr wrap="square" lIns="0" tIns="0" rIns="0" bIns="0" rtlCol="0"/>
          <a:lstStyle/>
          <a:p>
            <a:pPr defTabSz="685800">
              <a:defRPr/>
            </a:pPr>
            <a:endParaRPr sz="1350" dirty="0">
              <a:solidFill>
                <a:prstClr val="black"/>
              </a:solidFill>
              <a:latin typeface="Calibri"/>
            </a:endParaRPr>
          </a:p>
        </p:txBody>
      </p:sp>
      <p:sp>
        <p:nvSpPr>
          <p:cNvPr id="8" name="object 8"/>
          <p:cNvSpPr txBox="1">
            <a:spLocks noGrp="1"/>
          </p:cNvSpPr>
          <p:nvPr>
            <p:ph type="title"/>
          </p:nvPr>
        </p:nvSpPr>
        <p:spPr>
          <a:xfrm>
            <a:off x="465506" y="1382145"/>
            <a:ext cx="2970847" cy="549574"/>
          </a:xfrm>
          <a:prstGeom prst="rect">
            <a:avLst/>
          </a:prstGeom>
        </p:spPr>
        <p:txBody>
          <a:bodyPr vert="horz" wrap="square" lIns="0" tIns="10478" rIns="0" bIns="0" rtlCol="0" anchor="ctr">
            <a:spAutoFit/>
          </a:bodyPr>
          <a:lstStyle/>
          <a:p>
            <a:pPr marL="9525">
              <a:lnSpc>
                <a:spcPts val="2434"/>
              </a:lnSpc>
              <a:spcBef>
                <a:spcPts val="83"/>
              </a:spcBef>
            </a:pPr>
            <a:r>
              <a:rPr sz="2000" b="1" spc="4" dirty="0">
                <a:solidFill>
                  <a:srgbClr val="FDFFFF"/>
                </a:solidFill>
              </a:rPr>
              <a:t>Idee </a:t>
            </a:r>
            <a:r>
              <a:rPr sz="2000" b="1" dirty="0">
                <a:solidFill>
                  <a:srgbClr val="FDFFFF"/>
                </a:solidFill>
              </a:rPr>
              <a:t>iniziali di</a:t>
            </a:r>
            <a:r>
              <a:rPr sz="2000" b="1" spc="-45" dirty="0">
                <a:solidFill>
                  <a:srgbClr val="FDFFFF"/>
                </a:solidFill>
              </a:rPr>
              <a:t> </a:t>
            </a:r>
            <a:r>
              <a:rPr sz="2000" b="1" spc="-4" dirty="0">
                <a:solidFill>
                  <a:srgbClr val="FDFFFF"/>
                </a:solidFill>
              </a:rPr>
              <a:t>progetto</a:t>
            </a:r>
            <a:endParaRPr sz="2000" b="1" dirty="0"/>
          </a:p>
          <a:p>
            <a:pPr marL="9525">
              <a:lnSpc>
                <a:spcPts val="1714"/>
              </a:lnSpc>
            </a:pPr>
            <a:r>
              <a:rPr sz="2000" b="1" spc="-8" dirty="0">
                <a:solidFill>
                  <a:srgbClr val="FDFFFF"/>
                </a:solidFill>
              </a:rPr>
              <a:t>Paper</a:t>
            </a:r>
            <a:r>
              <a:rPr sz="2000" b="1" spc="8" dirty="0">
                <a:solidFill>
                  <a:srgbClr val="FDFFFF"/>
                </a:solidFill>
              </a:rPr>
              <a:t> </a:t>
            </a:r>
            <a:r>
              <a:rPr sz="2000" b="1" spc="-8" dirty="0">
                <a:solidFill>
                  <a:srgbClr val="FDFFFF"/>
                </a:solidFill>
              </a:rPr>
              <a:t>Sketch</a:t>
            </a:r>
            <a:endParaRPr sz="2000" b="1" dirty="0"/>
          </a:p>
        </p:txBody>
      </p:sp>
      <p:sp>
        <p:nvSpPr>
          <p:cNvPr id="9" name="object 9"/>
          <p:cNvSpPr txBox="1"/>
          <p:nvPr/>
        </p:nvSpPr>
        <p:spPr>
          <a:xfrm>
            <a:off x="130398" y="2064120"/>
            <a:ext cx="5584602" cy="3169778"/>
          </a:xfrm>
          <a:prstGeom prst="rect">
            <a:avLst/>
          </a:prstGeom>
        </p:spPr>
        <p:txBody>
          <a:bodyPr vert="horz" wrap="square" lIns="0" tIns="103823" rIns="0" bIns="0" rtlCol="0">
            <a:spAutoFit/>
          </a:bodyPr>
          <a:lstStyle/>
          <a:p>
            <a:pPr marL="9525" defTabSz="685800">
              <a:spcBef>
                <a:spcPts val="818"/>
              </a:spcBef>
              <a:defRPr/>
            </a:pPr>
            <a:r>
              <a:rPr sz="1500" spc="-4" dirty="0">
                <a:solidFill>
                  <a:srgbClr val="A42F0F"/>
                </a:solidFill>
                <a:latin typeface="Wingdings 3"/>
                <a:cs typeface="Wingdings 3"/>
              </a:rPr>
              <a:t></a:t>
            </a:r>
            <a:r>
              <a:rPr b="1" spc="-4" dirty="0">
                <a:solidFill>
                  <a:srgbClr val="C00000"/>
                </a:solidFill>
                <a:latin typeface="Century Gothic"/>
                <a:cs typeface="Century Gothic"/>
              </a:rPr>
              <a:t>Schermata</a:t>
            </a:r>
            <a:r>
              <a:rPr b="1" spc="8" dirty="0">
                <a:solidFill>
                  <a:srgbClr val="C00000"/>
                </a:solidFill>
                <a:latin typeface="Century Gothic"/>
                <a:cs typeface="Century Gothic"/>
              </a:rPr>
              <a:t> </a:t>
            </a:r>
            <a:r>
              <a:rPr b="1" spc="-4" dirty="0">
                <a:solidFill>
                  <a:srgbClr val="C00000"/>
                </a:solidFill>
                <a:latin typeface="Century Gothic"/>
                <a:cs typeface="Century Gothic"/>
              </a:rPr>
              <a:t>iniziale</a:t>
            </a:r>
            <a:endParaRPr dirty="0">
              <a:solidFill>
                <a:srgbClr val="C00000"/>
              </a:solidFill>
              <a:latin typeface="Century Gothic"/>
              <a:cs typeface="Century Gothic"/>
            </a:endParaRPr>
          </a:p>
          <a:p>
            <a:pPr marL="352425" defTabSz="685800">
              <a:spcBef>
                <a:spcPts val="739"/>
              </a:spcBef>
              <a:tabLst>
                <a:tab pos="4545806" algn="l"/>
              </a:tabLst>
              <a:defRPr/>
            </a:pPr>
            <a:r>
              <a:rPr dirty="0">
                <a:solidFill>
                  <a:srgbClr val="A42F0F"/>
                </a:solidFill>
                <a:latin typeface="Wingdings 3"/>
                <a:cs typeface="Wingdings 3"/>
              </a:rPr>
              <a:t></a:t>
            </a:r>
            <a:r>
              <a:rPr dirty="0">
                <a:solidFill>
                  <a:srgbClr val="FDFFFF"/>
                </a:solidFill>
                <a:latin typeface="Century Gothic"/>
                <a:cs typeface="Century Gothic"/>
              </a:rPr>
              <a:t>Il </a:t>
            </a:r>
            <a:r>
              <a:rPr spc="-4" dirty="0">
                <a:solidFill>
                  <a:srgbClr val="FDFFFF"/>
                </a:solidFill>
                <a:latin typeface="Century Gothic"/>
                <a:cs typeface="Century Gothic"/>
              </a:rPr>
              <a:t>paziente </a:t>
            </a:r>
            <a:r>
              <a:rPr dirty="0">
                <a:solidFill>
                  <a:srgbClr val="FDFFFF"/>
                </a:solidFill>
                <a:latin typeface="Century Gothic"/>
                <a:cs typeface="Century Gothic"/>
              </a:rPr>
              <a:t>pigia </a:t>
            </a:r>
            <a:r>
              <a:rPr spc="-4" dirty="0">
                <a:solidFill>
                  <a:srgbClr val="FDFFFF"/>
                </a:solidFill>
                <a:latin typeface="Century Gothic"/>
                <a:cs typeface="Century Gothic"/>
              </a:rPr>
              <a:t>l’icona per</a:t>
            </a:r>
            <a:r>
              <a:rPr spc="-26" dirty="0">
                <a:solidFill>
                  <a:srgbClr val="FDFFFF"/>
                </a:solidFill>
                <a:latin typeface="Century Gothic"/>
                <a:cs typeface="Century Gothic"/>
              </a:rPr>
              <a:t> </a:t>
            </a:r>
            <a:r>
              <a:rPr spc="-4" dirty="0">
                <a:solidFill>
                  <a:srgbClr val="FDFFFF"/>
                </a:solidFill>
                <a:latin typeface="Century Gothic"/>
                <a:cs typeface="Century Gothic"/>
              </a:rPr>
              <a:t>accedere</a:t>
            </a:r>
            <a:r>
              <a:rPr spc="23" dirty="0">
                <a:solidFill>
                  <a:srgbClr val="FDFFFF"/>
                </a:solidFill>
                <a:latin typeface="Century Gothic"/>
                <a:cs typeface="Century Gothic"/>
              </a:rPr>
              <a:t> </a:t>
            </a:r>
            <a:r>
              <a:rPr spc="-8" dirty="0">
                <a:solidFill>
                  <a:srgbClr val="FDFFFF"/>
                </a:solidFill>
                <a:latin typeface="Century Gothic"/>
                <a:cs typeface="Century Gothic"/>
              </a:rPr>
              <a:t>con</a:t>
            </a:r>
            <a:r>
              <a:rPr lang="it-IT" spc="-8" dirty="0">
                <a:solidFill>
                  <a:srgbClr val="FDFFFF"/>
                </a:solidFill>
                <a:latin typeface="Century Gothic"/>
                <a:cs typeface="Century Gothic"/>
              </a:rPr>
              <a:t> </a:t>
            </a:r>
            <a:r>
              <a:rPr spc="-4" dirty="0">
                <a:solidFill>
                  <a:srgbClr val="FDFFFF"/>
                </a:solidFill>
                <a:latin typeface="Century Gothic"/>
                <a:cs typeface="Century Gothic"/>
              </a:rPr>
              <a:t>le</a:t>
            </a:r>
            <a:endParaRPr dirty="0">
              <a:solidFill>
                <a:prstClr val="black"/>
              </a:solidFill>
              <a:latin typeface="Century Gothic"/>
              <a:cs typeface="Century Gothic"/>
            </a:endParaRPr>
          </a:p>
          <a:p>
            <a:pPr marL="352425" defTabSz="685800">
              <a:defRPr/>
            </a:pPr>
            <a:r>
              <a:rPr spc="-4" dirty="0">
                <a:solidFill>
                  <a:srgbClr val="FDFFFF"/>
                </a:solidFill>
                <a:latin typeface="Century Gothic"/>
                <a:cs typeface="Century Gothic"/>
              </a:rPr>
              <a:t>proprie credenziali </a:t>
            </a:r>
            <a:r>
              <a:rPr spc="-15" dirty="0">
                <a:solidFill>
                  <a:srgbClr val="FDFFFF"/>
                </a:solidFill>
                <a:latin typeface="Century Gothic"/>
                <a:cs typeface="Century Gothic"/>
              </a:rPr>
              <a:t>(</a:t>
            </a:r>
            <a:r>
              <a:rPr i="1" spc="-15" dirty="0">
                <a:solidFill>
                  <a:srgbClr val="FDFFFF"/>
                </a:solidFill>
                <a:latin typeface="Century Gothic"/>
                <a:cs typeface="Century Gothic"/>
              </a:rPr>
              <a:t>Nome </a:t>
            </a:r>
            <a:r>
              <a:rPr i="1" dirty="0">
                <a:solidFill>
                  <a:srgbClr val="FDFFFF"/>
                </a:solidFill>
                <a:latin typeface="Century Gothic"/>
                <a:cs typeface="Century Gothic"/>
              </a:rPr>
              <a:t>utente </a:t>
            </a:r>
            <a:r>
              <a:rPr i="1" spc="-4" dirty="0">
                <a:solidFill>
                  <a:srgbClr val="FDFFFF"/>
                </a:solidFill>
                <a:latin typeface="Century Gothic"/>
                <a:cs typeface="Century Gothic"/>
              </a:rPr>
              <a:t>e</a:t>
            </a:r>
            <a:r>
              <a:rPr i="1" spc="41" dirty="0">
                <a:solidFill>
                  <a:srgbClr val="FDFFFF"/>
                </a:solidFill>
                <a:latin typeface="Century Gothic"/>
                <a:cs typeface="Century Gothic"/>
              </a:rPr>
              <a:t> </a:t>
            </a:r>
            <a:r>
              <a:rPr i="1" spc="-4" dirty="0">
                <a:solidFill>
                  <a:srgbClr val="FDFFFF"/>
                </a:solidFill>
                <a:latin typeface="Century Gothic"/>
                <a:cs typeface="Century Gothic"/>
              </a:rPr>
              <a:t>password</a:t>
            </a:r>
            <a:r>
              <a:rPr spc="-4" dirty="0">
                <a:solidFill>
                  <a:srgbClr val="FDFFFF"/>
                </a:solidFill>
                <a:latin typeface="Century Gothic"/>
                <a:cs typeface="Century Gothic"/>
              </a:rPr>
              <a:t>)</a:t>
            </a:r>
            <a:endParaRPr dirty="0">
              <a:solidFill>
                <a:prstClr val="black"/>
              </a:solidFill>
              <a:latin typeface="Century Gothic"/>
              <a:cs typeface="Century Gothic"/>
            </a:endParaRPr>
          </a:p>
          <a:p>
            <a:pPr marL="352425" marR="3810" defTabSz="685800">
              <a:spcBef>
                <a:spcPts val="758"/>
              </a:spcBef>
              <a:defRPr/>
            </a:pPr>
            <a:r>
              <a:rPr dirty="0">
                <a:solidFill>
                  <a:srgbClr val="A42F0F"/>
                </a:solidFill>
                <a:latin typeface="Wingdings 3"/>
                <a:cs typeface="Wingdings 3"/>
              </a:rPr>
              <a:t></a:t>
            </a:r>
            <a:r>
              <a:rPr dirty="0">
                <a:solidFill>
                  <a:srgbClr val="FDFFFF"/>
                </a:solidFill>
                <a:latin typeface="Century Gothic"/>
                <a:cs typeface="Century Gothic"/>
              </a:rPr>
              <a:t>Il </a:t>
            </a:r>
            <a:r>
              <a:rPr spc="-4" dirty="0">
                <a:solidFill>
                  <a:srgbClr val="FDFFFF"/>
                </a:solidFill>
                <a:latin typeface="Century Gothic"/>
                <a:cs typeface="Century Gothic"/>
              </a:rPr>
              <a:t>dottore, anche </a:t>
            </a:r>
            <a:r>
              <a:rPr spc="-8" dirty="0">
                <a:solidFill>
                  <a:srgbClr val="FDFFFF"/>
                </a:solidFill>
                <a:latin typeface="Century Gothic"/>
                <a:cs typeface="Century Gothic"/>
              </a:rPr>
              <a:t>lui </a:t>
            </a:r>
            <a:r>
              <a:rPr spc="-4" dirty="0">
                <a:solidFill>
                  <a:srgbClr val="FDFFFF"/>
                </a:solidFill>
                <a:latin typeface="Century Gothic"/>
                <a:cs typeface="Century Gothic"/>
              </a:rPr>
              <a:t>accederà ad </a:t>
            </a:r>
            <a:r>
              <a:rPr spc="-8" dirty="0">
                <a:solidFill>
                  <a:srgbClr val="FDFFFF"/>
                </a:solidFill>
                <a:latin typeface="Century Gothic"/>
                <a:cs typeface="Century Gothic"/>
              </a:rPr>
              <a:t>una </a:t>
            </a:r>
            <a:r>
              <a:rPr spc="-4" dirty="0">
                <a:solidFill>
                  <a:srgbClr val="FDFFFF"/>
                </a:solidFill>
                <a:latin typeface="Century Gothic"/>
                <a:cs typeface="Century Gothic"/>
              </a:rPr>
              <a:t>schermata,  ma </a:t>
            </a:r>
            <a:r>
              <a:rPr dirty="0">
                <a:solidFill>
                  <a:srgbClr val="FDFFFF"/>
                </a:solidFill>
                <a:latin typeface="Century Gothic"/>
                <a:cs typeface="Century Gothic"/>
              </a:rPr>
              <a:t>inerente </a:t>
            </a:r>
            <a:r>
              <a:rPr spc="-4" dirty="0">
                <a:solidFill>
                  <a:srgbClr val="FDFFFF"/>
                </a:solidFill>
                <a:latin typeface="Century Gothic"/>
                <a:cs typeface="Century Gothic"/>
              </a:rPr>
              <a:t>al </a:t>
            </a:r>
            <a:r>
              <a:rPr dirty="0">
                <a:solidFill>
                  <a:srgbClr val="FDFFFF"/>
                </a:solidFill>
                <a:latin typeface="Century Gothic"/>
                <a:cs typeface="Century Gothic"/>
              </a:rPr>
              <a:t>caricamento </a:t>
            </a:r>
            <a:r>
              <a:rPr spc="-4" dirty="0">
                <a:solidFill>
                  <a:srgbClr val="FDFFFF"/>
                </a:solidFill>
                <a:latin typeface="Century Gothic"/>
                <a:cs typeface="Century Gothic"/>
              </a:rPr>
              <a:t>e </a:t>
            </a:r>
            <a:r>
              <a:rPr dirty="0">
                <a:solidFill>
                  <a:srgbClr val="FDFFFF"/>
                </a:solidFill>
                <a:latin typeface="Century Gothic"/>
                <a:cs typeface="Century Gothic"/>
              </a:rPr>
              <a:t>alla </a:t>
            </a:r>
            <a:r>
              <a:rPr spc="-8" dirty="0">
                <a:solidFill>
                  <a:srgbClr val="FDFFFF"/>
                </a:solidFill>
                <a:latin typeface="Century Gothic"/>
                <a:cs typeface="Century Gothic"/>
              </a:rPr>
              <a:t>visualizzazione  dei </a:t>
            </a:r>
            <a:r>
              <a:rPr spc="-4" dirty="0">
                <a:solidFill>
                  <a:srgbClr val="FDFFFF"/>
                </a:solidFill>
                <a:latin typeface="Century Gothic"/>
                <a:cs typeface="Century Gothic"/>
              </a:rPr>
              <a:t>corsi </a:t>
            </a:r>
            <a:r>
              <a:rPr spc="-8" dirty="0">
                <a:solidFill>
                  <a:srgbClr val="FDFFFF"/>
                </a:solidFill>
                <a:latin typeface="Century Gothic"/>
                <a:cs typeface="Century Gothic"/>
              </a:rPr>
              <a:t>e </a:t>
            </a:r>
            <a:r>
              <a:rPr spc="-4" dirty="0">
                <a:solidFill>
                  <a:srgbClr val="FDFFFF"/>
                </a:solidFill>
                <a:latin typeface="Century Gothic"/>
                <a:cs typeface="Century Gothic"/>
              </a:rPr>
              <a:t>mansioni</a:t>
            </a:r>
            <a:r>
              <a:rPr spc="38" dirty="0">
                <a:solidFill>
                  <a:srgbClr val="FDFFFF"/>
                </a:solidFill>
                <a:latin typeface="Century Gothic"/>
                <a:cs typeface="Century Gothic"/>
              </a:rPr>
              <a:t> </a:t>
            </a:r>
            <a:r>
              <a:rPr spc="-4" dirty="0">
                <a:solidFill>
                  <a:srgbClr val="FDFFFF"/>
                </a:solidFill>
                <a:latin typeface="Century Gothic"/>
                <a:cs typeface="Century Gothic"/>
              </a:rPr>
              <a:t>disponibili.</a:t>
            </a:r>
            <a:endParaRPr dirty="0">
              <a:solidFill>
                <a:prstClr val="black"/>
              </a:solidFill>
              <a:latin typeface="Century Gothic"/>
              <a:cs typeface="Century Gothic"/>
            </a:endParaRPr>
          </a:p>
          <a:p>
            <a:pPr marL="352425" marR="4286" defTabSz="685800">
              <a:spcBef>
                <a:spcPts val="761"/>
              </a:spcBef>
              <a:defRPr/>
            </a:pPr>
            <a:r>
              <a:rPr spc="-8" dirty="0">
                <a:solidFill>
                  <a:srgbClr val="A42F0F"/>
                </a:solidFill>
                <a:latin typeface="Wingdings 3"/>
                <a:cs typeface="Wingdings 3"/>
              </a:rPr>
              <a:t></a:t>
            </a:r>
            <a:r>
              <a:rPr spc="-8" dirty="0">
                <a:solidFill>
                  <a:srgbClr val="FDFFFF"/>
                </a:solidFill>
                <a:latin typeface="Century Gothic"/>
                <a:cs typeface="Century Gothic"/>
              </a:rPr>
              <a:t>Nel </a:t>
            </a:r>
            <a:r>
              <a:rPr spc="-4" dirty="0">
                <a:solidFill>
                  <a:srgbClr val="FDFFFF"/>
                </a:solidFill>
                <a:latin typeface="Century Gothic"/>
                <a:cs typeface="Century Gothic"/>
              </a:rPr>
              <a:t>caso dell'amministratore, invece, accederà al  pannello per la gestione delle </a:t>
            </a:r>
            <a:r>
              <a:rPr dirty="0">
                <a:solidFill>
                  <a:srgbClr val="FDFFFF"/>
                </a:solidFill>
                <a:latin typeface="Century Gothic"/>
                <a:cs typeface="Century Gothic"/>
              </a:rPr>
              <a:t>attività </a:t>
            </a:r>
            <a:r>
              <a:rPr spc="-4" dirty="0">
                <a:solidFill>
                  <a:srgbClr val="FDFFFF"/>
                </a:solidFill>
                <a:latin typeface="Century Gothic"/>
                <a:cs typeface="Century Gothic"/>
              </a:rPr>
              <a:t>al  </a:t>
            </a:r>
            <a:r>
              <a:rPr dirty="0">
                <a:solidFill>
                  <a:srgbClr val="FDFFFF"/>
                </a:solidFill>
                <a:latin typeface="Century Gothic"/>
                <a:cs typeface="Century Gothic"/>
              </a:rPr>
              <a:t>caricamento </a:t>
            </a:r>
            <a:r>
              <a:rPr spc="-4" dirty="0">
                <a:solidFill>
                  <a:srgbClr val="FDFFFF"/>
                </a:solidFill>
                <a:latin typeface="Century Gothic"/>
                <a:cs typeface="Century Gothic"/>
              </a:rPr>
              <a:t>delle immagini delle </a:t>
            </a:r>
            <a:r>
              <a:rPr dirty="0">
                <a:solidFill>
                  <a:srgbClr val="FDFFFF"/>
                </a:solidFill>
                <a:latin typeface="Century Gothic"/>
                <a:cs typeface="Century Gothic"/>
              </a:rPr>
              <a:t>piante </a:t>
            </a:r>
            <a:r>
              <a:rPr spc="-4" dirty="0">
                <a:solidFill>
                  <a:srgbClr val="FDFFFF"/>
                </a:solidFill>
                <a:latin typeface="Century Gothic"/>
                <a:cs typeface="Century Gothic"/>
              </a:rPr>
              <a:t>per </a:t>
            </a:r>
            <a:r>
              <a:rPr spc="-8" dirty="0">
                <a:solidFill>
                  <a:srgbClr val="FDFFFF"/>
                </a:solidFill>
                <a:latin typeface="Century Gothic"/>
                <a:cs typeface="Century Gothic"/>
              </a:rPr>
              <a:t>ogni  </a:t>
            </a:r>
            <a:r>
              <a:rPr spc="-4" dirty="0">
                <a:solidFill>
                  <a:srgbClr val="FDFFFF"/>
                </a:solidFill>
                <a:latin typeface="Century Gothic"/>
                <a:cs typeface="Century Gothic"/>
              </a:rPr>
              <a:t>paziente.</a:t>
            </a:r>
            <a:endParaRPr dirty="0">
              <a:solidFill>
                <a:prstClr val="black"/>
              </a:solidFill>
              <a:latin typeface="Century Gothic"/>
              <a:cs typeface="Century Gothic"/>
            </a:endParaRPr>
          </a:p>
        </p:txBody>
      </p:sp>
      <p:pic>
        <p:nvPicPr>
          <p:cNvPr id="10" name="Immagine 9">
            <a:extLst>
              <a:ext uri="{FF2B5EF4-FFF2-40B4-BE49-F238E27FC236}">
                <a16:creationId xmlns:a16="http://schemas.microsoft.com/office/drawing/2014/main" id="{0E90AAED-EEC4-1D45-8779-944578BAF630}"/>
              </a:ext>
            </a:extLst>
          </p:cNvPr>
          <p:cNvPicPr>
            <a:picLocks noChangeAspect="1"/>
          </p:cNvPicPr>
          <p:nvPr/>
        </p:nvPicPr>
        <p:blipFill>
          <a:blip r:embed="rId5"/>
          <a:stretch>
            <a:fillRect/>
          </a:stretch>
        </p:blipFill>
        <p:spPr>
          <a:xfrm flipH="1">
            <a:off x="8295799" y="0"/>
            <a:ext cx="857249" cy="857249"/>
          </a:xfrm>
          <a:prstGeom prst="rect">
            <a:avLst/>
          </a:prstGeom>
        </p:spPr>
      </p:pic>
      <p:pic>
        <p:nvPicPr>
          <p:cNvPr id="15" name="Immagine 14">
            <a:extLst>
              <a:ext uri="{FF2B5EF4-FFF2-40B4-BE49-F238E27FC236}">
                <a16:creationId xmlns:a16="http://schemas.microsoft.com/office/drawing/2014/main" id="{B76938EB-AB67-DE44-9B2B-0977D74E9E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9932" y="2227882"/>
            <a:ext cx="2757627" cy="3694742"/>
          </a:xfrm>
          <a:prstGeom prst="rect">
            <a:avLst/>
          </a:prstGeom>
        </p:spPr>
      </p:pic>
      <p:sp>
        <p:nvSpPr>
          <p:cNvPr id="6" name="Rettangolo 5">
            <a:extLst>
              <a:ext uri="{FF2B5EF4-FFF2-40B4-BE49-F238E27FC236}">
                <a16:creationId xmlns:a16="http://schemas.microsoft.com/office/drawing/2014/main" id="{CD8861CA-E68F-8346-A0E0-46840F90DCD6}"/>
              </a:ext>
            </a:extLst>
          </p:cNvPr>
          <p:cNvSpPr/>
          <p:nvPr/>
        </p:nvSpPr>
        <p:spPr>
          <a:xfrm>
            <a:off x="4581048" y="6154370"/>
            <a:ext cx="4572000" cy="646331"/>
          </a:xfrm>
          <a:prstGeom prst="rect">
            <a:avLst/>
          </a:prstGeom>
        </p:spPr>
        <p:txBody>
          <a:bodyPr>
            <a:spAutoFit/>
          </a:bodyPr>
          <a:lstStyle/>
          <a:p>
            <a:r>
              <a:rPr lang="it-IT" dirty="0">
                <a:solidFill>
                  <a:schemeClr val="accent3"/>
                </a:solidFill>
                <a:hlinkClick r:id="rId7">
                  <a:extLst>
                    <a:ext uri="{A12FA001-AC4F-418D-AE19-62706E023703}">
                      <ahyp:hlinkClr xmlns:ahyp="http://schemas.microsoft.com/office/drawing/2018/hyperlinkcolor" val="tx"/>
                    </a:ext>
                  </a:extLst>
                </a:hlinkClick>
              </a:rPr>
              <a:t>https://xd.adobe.com/view/422f68c8-77b8-4b9b-680b-490d0c700e11-341e/?fullscreen</a:t>
            </a:r>
            <a:endParaRPr lang="it-IT" dirty="0">
              <a:solidFill>
                <a:schemeClr val="accent3"/>
              </a:solidFill>
            </a:endParaRPr>
          </a:p>
        </p:txBody>
      </p:sp>
      <p:sp>
        <p:nvSpPr>
          <p:cNvPr id="11" name="CasellaDiTesto 10">
            <a:extLst>
              <a:ext uri="{FF2B5EF4-FFF2-40B4-BE49-F238E27FC236}">
                <a16:creationId xmlns:a16="http://schemas.microsoft.com/office/drawing/2014/main" id="{D82FC3F7-5152-404F-8D10-1454CFE4236A}"/>
              </a:ext>
            </a:extLst>
          </p:cNvPr>
          <p:cNvSpPr txBox="1"/>
          <p:nvPr/>
        </p:nvSpPr>
        <p:spPr>
          <a:xfrm>
            <a:off x="2819400" y="6292869"/>
            <a:ext cx="1990248" cy="369332"/>
          </a:xfrm>
          <a:prstGeom prst="rect">
            <a:avLst/>
          </a:prstGeom>
          <a:noFill/>
        </p:spPr>
        <p:txBody>
          <a:bodyPr wrap="square" rtlCol="0">
            <a:spAutoFit/>
          </a:bodyPr>
          <a:lstStyle/>
          <a:p>
            <a:r>
              <a:rPr lang="it-IT" b="1" dirty="0"/>
              <a:t>Prototipo in XD:</a:t>
            </a:r>
            <a:endParaRPr lang="it-IT" dirty="0"/>
          </a:p>
        </p:txBody>
      </p:sp>
    </p:spTree>
    <p:extLst>
      <p:ext uri="{BB962C8B-B14F-4D97-AF65-F5344CB8AC3E}">
        <p14:creationId xmlns:p14="http://schemas.microsoft.com/office/powerpoint/2010/main" val="253726396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AE1BEA-704F-0A4B-B304-F209AC4DFA7B}"/>
              </a:ext>
            </a:extLst>
          </p:cNvPr>
          <p:cNvSpPr>
            <a:spLocks noGrp="1"/>
          </p:cNvSpPr>
          <p:nvPr>
            <p:ph type="title"/>
          </p:nvPr>
        </p:nvSpPr>
        <p:spPr>
          <a:xfrm>
            <a:off x="3505200" y="142252"/>
            <a:ext cx="8229600" cy="1143000"/>
          </a:xfrm>
        </p:spPr>
        <p:txBody>
          <a:bodyPr>
            <a:normAutofit fontScale="90000"/>
          </a:bodyPr>
          <a:lstStyle/>
          <a:p>
            <a:r>
              <a:rPr lang="it-IT" sz="3600" b="1" dirty="0">
                <a:solidFill>
                  <a:srgbClr val="00B050"/>
                </a:solidFill>
              </a:rPr>
              <a:t>Login e Profilo </a:t>
            </a:r>
            <a:br>
              <a:rPr lang="it-IT" sz="3600" b="1" dirty="0">
                <a:solidFill>
                  <a:srgbClr val="00B050"/>
                </a:solidFill>
              </a:rPr>
            </a:br>
            <a:r>
              <a:rPr lang="it-IT" sz="3600" b="1" dirty="0">
                <a:solidFill>
                  <a:srgbClr val="00B050"/>
                </a:solidFill>
              </a:rPr>
              <a:t>utente </a:t>
            </a:r>
          </a:p>
        </p:txBody>
      </p:sp>
      <p:pic>
        <p:nvPicPr>
          <p:cNvPr id="7" name="Segnaposto contenuto 6">
            <a:extLst>
              <a:ext uri="{FF2B5EF4-FFF2-40B4-BE49-F238E27FC236}">
                <a16:creationId xmlns:a16="http://schemas.microsoft.com/office/drawing/2014/main" id="{BAE7A15F-97CC-3A43-8C5F-7902F220E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033" y="2146482"/>
            <a:ext cx="2138850" cy="3619187"/>
          </a:xfrm>
        </p:spPr>
      </p:pic>
      <p:pic>
        <p:nvPicPr>
          <p:cNvPr id="9" name="Immagine 8">
            <a:extLst>
              <a:ext uri="{FF2B5EF4-FFF2-40B4-BE49-F238E27FC236}">
                <a16:creationId xmlns:a16="http://schemas.microsoft.com/office/drawing/2014/main" id="{C8A9BD2D-9DB6-4044-8F08-C453A3807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393041"/>
            <a:ext cx="2672560" cy="4818706"/>
          </a:xfrm>
          <a:prstGeom prst="rect">
            <a:avLst/>
          </a:prstGeom>
          <a:effectLst>
            <a:glow rad="127000">
              <a:schemeClr val="accent3"/>
            </a:glow>
          </a:effectLst>
        </p:spPr>
      </p:pic>
      <p:pic>
        <p:nvPicPr>
          <p:cNvPr id="11" name="Immagine 10">
            <a:extLst>
              <a:ext uri="{FF2B5EF4-FFF2-40B4-BE49-F238E27FC236}">
                <a16:creationId xmlns:a16="http://schemas.microsoft.com/office/drawing/2014/main" id="{2FBB71DF-F25A-E743-A27C-695CB38C9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61" y="1375679"/>
            <a:ext cx="2958563" cy="4644121"/>
          </a:xfrm>
          <a:prstGeom prst="rect">
            <a:avLst/>
          </a:prstGeom>
          <a:effectLst>
            <a:glow rad="127000">
              <a:schemeClr val="accent3"/>
            </a:glow>
          </a:effectLst>
        </p:spPr>
      </p:pic>
      <p:cxnSp>
        <p:nvCxnSpPr>
          <p:cNvPr id="16" name="Connettore 7 15">
            <a:extLst>
              <a:ext uri="{FF2B5EF4-FFF2-40B4-BE49-F238E27FC236}">
                <a16:creationId xmlns:a16="http://schemas.microsoft.com/office/drawing/2014/main" id="{6ACC272F-E2BF-9A4E-A9D7-BCEEEC237FC6}"/>
              </a:ext>
            </a:extLst>
          </p:cNvPr>
          <p:cNvCxnSpPr>
            <a:cxnSpLocks/>
          </p:cNvCxnSpPr>
          <p:nvPr/>
        </p:nvCxnSpPr>
        <p:spPr>
          <a:xfrm flipV="1">
            <a:off x="4348959" y="2590800"/>
            <a:ext cx="768704" cy="685803"/>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3" name="Rettangolo 2">
            <a:extLst>
              <a:ext uri="{FF2B5EF4-FFF2-40B4-BE49-F238E27FC236}">
                <a16:creationId xmlns:a16="http://schemas.microsoft.com/office/drawing/2014/main" id="{F402CAE0-1A9B-CF4F-8F60-56CE363E8E9D}"/>
              </a:ext>
            </a:extLst>
          </p:cNvPr>
          <p:cNvSpPr/>
          <p:nvPr/>
        </p:nvSpPr>
        <p:spPr>
          <a:xfrm>
            <a:off x="455670" y="31892"/>
            <a:ext cx="3929942" cy="1200329"/>
          </a:xfrm>
          <a:prstGeom prst="rect">
            <a:avLst/>
          </a:prstGeom>
        </p:spPr>
        <p:txBody>
          <a:bodyPr wrap="square">
            <a:spAutoFit/>
          </a:bodyPr>
          <a:lstStyle/>
          <a:p>
            <a:r>
              <a:rPr lang="it-IT" b="1" dirty="0">
                <a:solidFill>
                  <a:schemeClr val="bg1"/>
                </a:solidFill>
                <a:latin typeface="Century Gothic"/>
                <a:cs typeface="Century Gothic"/>
              </a:rPr>
              <a:t>Il </a:t>
            </a:r>
            <a:r>
              <a:rPr lang="it-IT" b="1" spc="-4" dirty="0">
                <a:solidFill>
                  <a:schemeClr val="bg1"/>
                </a:solidFill>
                <a:latin typeface="Century Gothic"/>
                <a:cs typeface="Century Gothic"/>
              </a:rPr>
              <a:t>paziente </a:t>
            </a:r>
            <a:r>
              <a:rPr lang="it-IT" b="1" dirty="0">
                <a:solidFill>
                  <a:schemeClr val="bg1"/>
                </a:solidFill>
                <a:latin typeface="Century Gothic"/>
                <a:cs typeface="Century Gothic"/>
              </a:rPr>
              <a:t>tramite il  </a:t>
            </a:r>
            <a:r>
              <a:rPr lang="it-IT" b="1" spc="-4" dirty="0">
                <a:solidFill>
                  <a:schemeClr val="bg1"/>
                </a:solidFill>
                <a:latin typeface="Century Gothic"/>
                <a:cs typeface="Century Gothic"/>
              </a:rPr>
              <a:t>sistema, </a:t>
            </a:r>
            <a:r>
              <a:rPr lang="it-IT" b="1" spc="-8" dirty="0">
                <a:solidFill>
                  <a:schemeClr val="bg1"/>
                </a:solidFill>
                <a:latin typeface="Century Gothic"/>
                <a:cs typeface="Century Gothic"/>
              </a:rPr>
              <a:t>visualizzerà </a:t>
            </a:r>
            <a:r>
              <a:rPr lang="it-IT" b="1" spc="-4" dirty="0">
                <a:solidFill>
                  <a:schemeClr val="bg1"/>
                </a:solidFill>
                <a:latin typeface="Century Gothic"/>
                <a:cs typeface="Century Gothic"/>
              </a:rPr>
              <a:t>la  pagina di </a:t>
            </a:r>
            <a:r>
              <a:rPr lang="it-IT" b="1" i="1" spc="-4" dirty="0">
                <a:solidFill>
                  <a:schemeClr val="bg1"/>
                </a:solidFill>
                <a:latin typeface="Century Gothic"/>
                <a:cs typeface="Century Gothic"/>
              </a:rPr>
              <a:t>login </a:t>
            </a:r>
            <a:r>
              <a:rPr lang="it-IT" b="1" spc="-8" dirty="0">
                <a:solidFill>
                  <a:schemeClr val="bg1"/>
                </a:solidFill>
                <a:latin typeface="Century Gothic"/>
                <a:cs typeface="Century Gothic"/>
              </a:rPr>
              <a:t>dove  </a:t>
            </a:r>
            <a:r>
              <a:rPr lang="it-IT" b="1" spc="-4" dirty="0">
                <a:solidFill>
                  <a:schemeClr val="bg1"/>
                </a:solidFill>
                <a:latin typeface="Century Gothic"/>
                <a:cs typeface="Century Gothic"/>
              </a:rPr>
              <a:t>effettua l'accesso </a:t>
            </a:r>
            <a:r>
              <a:rPr lang="it-IT" b="1" dirty="0">
                <a:solidFill>
                  <a:schemeClr val="bg1"/>
                </a:solidFill>
                <a:latin typeface="Century Gothic"/>
                <a:cs typeface="Century Gothic"/>
              </a:rPr>
              <a:t>alla </a:t>
            </a:r>
            <a:r>
              <a:rPr lang="it-IT" b="1" spc="-11" dirty="0">
                <a:solidFill>
                  <a:schemeClr val="bg1"/>
                </a:solidFill>
                <a:latin typeface="Century Gothic"/>
                <a:cs typeface="Century Gothic"/>
              </a:rPr>
              <a:t>sua  </a:t>
            </a:r>
            <a:r>
              <a:rPr lang="it-IT" b="1" i="1" spc="-4" dirty="0">
                <a:solidFill>
                  <a:schemeClr val="bg1"/>
                </a:solidFill>
                <a:latin typeface="Century Gothic"/>
                <a:cs typeface="Century Gothic"/>
              </a:rPr>
              <a:t>area </a:t>
            </a:r>
            <a:r>
              <a:rPr lang="it-IT" b="1" i="1" spc="-8" dirty="0">
                <a:solidFill>
                  <a:schemeClr val="bg1"/>
                </a:solidFill>
                <a:latin typeface="Century Gothic"/>
                <a:cs typeface="Century Gothic"/>
              </a:rPr>
              <a:t>di profilo</a:t>
            </a:r>
            <a:r>
              <a:rPr lang="it-IT" b="1" i="1" spc="-4" dirty="0">
                <a:solidFill>
                  <a:schemeClr val="bg1"/>
                </a:solidFill>
                <a:latin typeface="Century Gothic"/>
                <a:cs typeface="Century Gothic"/>
              </a:rPr>
              <a:t>.</a:t>
            </a:r>
            <a:endParaRPr lang="it-IT" b="1" i="1" dirty="0">
              <a:solidFill>
                <a:schemeClr val="bg1"/>
              </a:solidFill>
            </a:endParaRPr>
          </a:p>
        </p:txBody>
      </p:sp>
    </p:spTree>
    <p:extLst>
      <p:ext uri="{BB962C8B-B14F-4D97-AF65-F5344CB8AC3E}">
        <p14:creationId xmlns:p14="http://schemas.microsoft.com/office/powerpoint/2010/main" val="55877530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452928-8A2C-F64D-B6FC-AA18D6199302}"/>
              </a:ext>
            </a:extLst>
          </p:cNvPr>
          <p:cNvSpPr>
            <a:spLocks noGrp="1"/>
          </p:cNvSpPr>
          <p:nvPr>
            <p:ph type="title"/>
          </p:nvPr>
        </p:nvSpPr>
        <p:spPr>
          <a:xfrm>
            <a:off x="25078" y="152400"/>
            <a:ext cx="4343400" cy="868362"/>
          </a:xfrm>
        </p:spPr>
        <p:txBody>
          <a:bodyPr>
            <a:normAutofit fontScale="90000"/>
          </a:bodyPr>
          <a:lstStyle/>
          <a:p>
            <a:r>
              <a:rPr lang="it-IT" b="1" dirty="0">
                <a:solidFill>
                  <a:srgbClr val="00B050"/>
                </a:solidFill>
              </a:rPr>
              <a:t>Area Amministratore</a:t>
            </a:r>
          </a:p>
        </p:txBody>
      </p:sp>
      <p:pic>
        <p:nvPicPr>
          <p:cNvPr id="4" name="Segnaposto contenuto 3">
            <a:extLst>
              <a:ext uri="{FF2B5EF4-FFF2-40B4-BE49-F238E27FC236}">
                <a16:creationId xmlns:a16="http://schemas.microsoft.com/office/drawing/2014/main" id="{DD5E0E11-B803-EA4E-BCE3-6B6D0653F1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47800"/>
            <a:ext cx="2790517" cy="4525963"/>
          </a:xfrm>
          <a:prstGeom prst="rect">
            <a:avLst/>
          </a:prstGeom>
          <a:effectLst>
            <a:glow rad="127000">
              <a:schemeClr val="accent3"/>
            </a:glow>
          </a:effectLst>
        </p:spPr>
      </p:pic>
      <p:sp>
        <p:nvSpPr>
          <p:cNvPr id="7" name="Rettangolo 6">
            <a:extLst>
              <a:ext uri="{FF2B5EF4-FFF2-40B4-BE49-F238E27FC236}">
                <a16:creationId xmlns:a16="http://schemas.microsoft.com/office/drawing/2014/main" id="{1344A160-3909-144D-A572-B8AC27A49868}"/>
              </a:ext>
            </a:extLst>
          </p:cNvPr>
          <p:cNvSpPr/>
          <p:nvPr/>
        </p:nvSpPr>
        <p:spPr>
          <a:xfrm>
            <a:off x="4368478" y="4724400"/>
            <a:ext cx="4572000" cy="646331"/>
          </a:xfrm>
          <a:prstGeom prst="rect">
            <a:avLst/>
          </a:prstGeom>
        </p:spPr>
        <p:txBody>
          <a:bodyPr>
            <a:spAutoFit/>
          </a:bodyPr>
          <a:lstStyle/>
          <a:p>
            <a:r>
              <a:rPr lang="it-IT" dirty="0">
                <a:solidFill>
                  <a:schemeClr val="accent3"/>
                </a:solidFill>
                <a:hlinkClick r:id="rId3">
                  <a:extLst>
                    <a:ext uri="{A12FA001-AC4F-418D-AE19-62706E023703}">
                      <ahyp:hlinkClr xmlns:ahyp="http://schemas.microsoft.com/office/drawing/2018/hyperlinkcolor" val="tx"/>
                    </a:ext>
                  </a:extLst>
                </a:hlinkClick>
              </a:rPr>
              <a:t>https://xd.adobe.com/view/f79019ec-bac5-450c-6a1e-04b9a1051f2c-81a1/?fullscreen</a:t>
            </a:r>
            <a:endParaRPr lang="it-IT" dirty="0">
              <a:solidFill>
                <a:schemeClr val="accent3"/>
              </a:solidFill>
            </a:endParaRPr>
          </a:p>
        </p:txBody>
      </p:sp>
      <p:sp>
        <p:nvSpPr>
          <p:cNvPr id="8" name="CasellaDiTesto 7">
            <a:extLst>
              <a:ext uri="{FF2B5EF4-FFF2-40B4-BE49-F238E27FC236}">
                <a16:creationId xmlns:a16="http://schemas.microsoft.com/office/drawing/2014/main" id="{7C6D8DEA-C3B4-2143-B570-BFAA3033CAA4}"/>
              </a:ext>
            </a:extLst>
          </p:cNvPr>
          <p:cNvSpPr txBox="1"/>
          <p:nvPr/>
        </p:nvSpPr>
        <p:spPr>
          <a:xfrm>
            <a:off x="4368478" y="4355068"/>
            <a:ext cx="4343400" cy="369332"/>
          </a:xfrm>
          <a:prstGeom prst="rect">
            <a:avLst/>
          </a:prstGeom>
          <a:noFill/>
        </p:spPr>
        <p:txBody>
          <a:bodyPr wrap="square" rtlCol="0">
            <a:spAutoFit/>
          </a:bodyPr>
          <a:lstStyle/>
          <a:p>
            <a:r>
              <a:rPr lang="it-IT" dirty="0"/>
              <a:t>Presentazione in Xd Adobe </a:t>
            </a:r>
          </a:p>
        </p:txBody>
      </p:sp>
      <p:pic>
        <p:nvPicPr>
          <p:cNvPr id="10" name="Immagine 9">
            <a:extLst>
              <a:ext uri="{FF2B5EF4-FFF2-40B4-BE49-F238E27FC236}">
                <a16:creationId xmlns:a16="http://schemas.microsoft.com/office/drawing/2014/main" id="{0214FEE6-68A2-1D46-91CF-B6AC5C82CAEC}"/>
              </a:ext>
            </a:extLst>
          </p:cNvPr>
          <p:cNvPicPr>
            <a:picLocks noChangeAspect="1"/>
          </p:cNvPicPr>
          <p:nvPr/>
        </p:nvPicPr>
        <p:blipFill>
          <a:blip r:embed="rId4"/>
          <a:stretch>
            <a:fillRect/>
          </a:stretch>
        </p:blipFill>
        <p:spPr>
          <a:xfrm>
            <a:off x="8044366" y="124650"/>
            <a:ext cx="896112" cy="896112"/>
          </a:xfrm>
          <a:prstGeom prst="rect">
            <a:avLst/>
          </a:prstGeom>
        </p:spPr>
      </p:pic>
    </p:spTree>
    <p:extLst>
      <p:ext uri="{BB962C8B-B14F-4D97-AF65-F5344CB8AC3E}">
        <p14:creationId xmlns:p14="http://schemas.microsoft.com/office/powerpoint/2010/main" val="327362481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0"/>
            <a:ext cx="2139696" cy="5143499"/>
          </a:xfrm>
          <a:prstGeom prst="rect">
            <a:avLst/>
          </a:prstGeom>
          <a:blipFill>
            <a:blip r:embed="rId2"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3" name="object 3"/>
          <p:cNvSpPr/>
          <p:nvPr/>
        </p:nvSpPr>
        <p:spPr>
          <a:xfrm>
            <a:off x="0" y="1295400"/>
            <a:ext cx="9144000" cy="5138928"/>
          </a:xfrm>
          <a:prstGeom prst="rect">
            <a:avLst/>
          </a:prstGeom>
          <a:blipFill>
            <a:blip r:embed="rId3" cstate="print"/>
            <a:stretch>
              <a:fillRect/>
            </a:stretch>
          </a:blipFill>
        </p:spPr>
        <p:txBody>
          <a:bodyPr wrap="square" lIns="0" tIns="0" rIns="0" bIns="0" rtlCol="0"/>
          <a:lstStyle/>
          <a:p>
            <a:pPr defTabSz="685800">
              <a:defRPr/>
            </a:pPr>
            <a:endParaRPr sz="1350" dirty="0">
              <a:solidFill>
                <a:prstClr val="black"/>
              </a:solidFill>
              <a:latin typeface="Calibri"/>
            </a:endParaRPr>
          </a:p>
        </p:txBody>
      </p:sp>
      <p:pic>
        <p:nvPicPr>
          <p:cNvPr id="5" name="Immagine 4">
            <a:extLst>
              <a:ext uri="{FF2B5EF4-FFF2-40B4-BE49-F238E27FC236}">
                <a16:creationId xmlns:a16="http://schemas.microsoft.com/office/drawing/2014/main" id="{44DC88B9-A171-1244-BF7D-8C1439E5D73B}"/>
              </a:ext>
            </a:extLst>
          </p:cNvPr>
          <p:cNvPicPr>
            <a:picLocks noChangeAspect="1"/>
          </p:cNvPicPr>
          <p:nvPr/>
        </p:nvPicPr>
        <p:blipFill>
          <a:blip r:embed="rId4"/>
          <a:stretch>
            <a:fillRect/>
          </a:stretch>
        </p:blipFill>
        <p:spPr>
          <a:xfrm>
            <a:off x="8019272" y="110085"/>
            <a:ext cx="896112" cy="896112"/>
          </a:xfrm>
          <a:prstGeom prst="rect">
            <a:avLst/>
          </a:prstGeom>
        </p:spPr>
      </p:pic>
      <p:sp>
        <p:nvSpPr>
          <p:cNvPr id="16" name="Titolo 15">
            <a:extLst>
              <a:ext uri="{FF2B5EF4-FFF2-40B4-BE49-F238E27FC236}">
                <a16:creationId xmlns:a16="http://schemas.microsoft.com/office/drawing/2014/main" id="{7B44179D-BF3A-8A46-8DB0-47E968EB5483}"/>
              </a:ext>
            </a:extLst>
          </p:cNvPr>
          <p:cNvSpPr>
            <a:spLocks noGrp="1"/>
          </p:cNvSpPr>
          <p:nvPr>
            <p:ph type="title"/>
          </p:nvPr>
        </p:nvSpPr>
        <p:spPr>
          <a:xfrm>
            <a:off x="76200" y="-13359"/>
            <a:ext cx="5257800" cy="1143000"/>
          </a:xfrm>
        </p:spPr>
        <p:txBody>
          <a:bodyPr>
            <a:noAutofit/>
          </a:bodyPr>
          <a:lstStyle/>
          <a:p>
            <a:r>
              <a:rPr lang="it-IT" sz="2800" b="1" dirty="0">
                <a:solidFill>
                  <a:srgbClr val="00B050"/>
                </a:solidFill>
              </a:rPr>
              <a:t>Inserimento / Cancellazione </a:t>
            </a:r>
            <a:br>
              <a:rPr lang="it-IT" sz="2800" b="1" dirty="0">
                <a:solidFill>
                  <a:srgbClr val="00B050"/>
                </a:solidFill>
              </a:rPr>
            </a:br>
            <a:r>
              <a:rPr lang="it-IT" sz="2800" b="1" dirty="0">
                <a:solidFill>
                  <a:srgbClr val="00B050"/>
                </a:solidFill>
              </a:rPr>
              <a:t>di un paziente</a:t>
            </a:r>
          </a:p>
        </p:txBody>
      </p:sp>
      <p:pic>
        <p:nvPicPr>
          <p:cNvPr id="17" name="Immagine 16">
            <a:extLst>
              <a:ext uri="{FF2B5EF4-FFF2-40B4-BE49-F238E27FC236}">
                <a16:creationId xmlns:a16="http://schemas.microsoft.com/office/drawing/2014/main" id="{A3E2EE13-C6AA-CA42-B7E3-02859D355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175" y="2209800"/>
            <a:ext cx="2575941" cy="3872835"/>
          </a:xfrm>
          <a:prstGeom prst="rect">
            <a:avLst/>
          </a:prstGeom>
          <a:solidFill>
            <a:srgbClr val="FFFFFF">
              <a:shade val="85000"/>
            </a:srgbClr>
          </a:solidFill>
          <a:ln w="190500" cap="rnd">
            <a:solidFill>
              <a:srgbClr val="FFFFFF"/>
            </a:solidFill>
          </a:ln>
          <a:effectLst>
            <a:glow rad="127000">
              <a:schemeClr val="accent3"/>
            </a:glow>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1" name="Connettore 7 20">
            <a:extLst>
              <a:ext uri="{FF2B5EF4-FFF2-40B4-BE49-F238E27FC236}">
                <a16:creationId xmlns:a16="http://schemas.microsoft.com/office/drawing/2014/main" id="{0B14808B-0317-604E-AB7F-D2A1419A4DFD}"/>
              </a:ext>
            </a:extLst>
          </p:cNvPr>
          <p:cNvCxnSpPr>
            <a:cxnSpLocks/>
          </p:cNvCxnSpPr>
          <p:nvPr/>
        </p:nvCxnSpPr>
        <p:spPr>
          <a:xfrm flipV="1">
            <a:off x="2514600" y="2362200"/>
            <a:ext cx="1143000" cy="1066800"/>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pic>
        <p:nvPicPr>
          <p:cNvPr id="27" name="Immagine 26">
            <a:extLst>
              <a:ext uri="{FF2B5EF4-FFF2-40B4-BE49-F238E27FC236}">
                <a16:creationId xmlns:a16="http://schemas.microsoft.com/office/drawing/2014/main" id="{A6D9BFA6-2CE1-9B4C-9C83-54EC81264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9720" y="2833196"/>
            <a:ext cx="2437608" cy="3750166"/>
          </a:xfrm>
          <a:prstGeom prst="rect">
            <a:avLst/>
          </a:prstGeom>
          <a:effectLst>
            <a:glow rad="228600">
              <a:schemeClr val="accent3">
                <a:satMod val="175000"/>
                <a:alpha val="40000"/>
              </a:schemeClr>
            </a:glow>
          </a:effectLst>
        </p:spPr>
      </p:pic>
      <p:pic>
        <p:nvPicPr>
          <p:cNvPr id="29" name="Immagine 28">
            <a:extLst>
              <a:ext uri="{FF2B5EF4-FFF2-40B4-BE49-F238E27FC236}">
                <a16:creationId xmlns:a16="http://schemas.microsoft.com/office/drawing/2014/main" id="{C56CEBBC-8366-3141-877B-845AB124C6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7600" y="1420118"/>
            <a:ext cx="2099871" cy="3124200"/>
          </a:xfrm>
          <a:prstGeom prst="rect">
            <a:avLst/>
          </a:prstGeom>
          <a:effectLst>
            <a:glow rad="228600">
              <a:schemeClr val="accent3">
                <a:satMod val="175000"/>
                <a:alpha val="40000"/>
              </a:schemeClr>
            </a:glow>
          </a:effectLst>
        </p:spPr>
      </p:pic>
      <p:cxnSp>
        <p:nvCxnSpPr>
          <p:cNvPr id="31" name="Connettore 7 30">
            <a:extLst>
              <a:ext uri="{FF2B5EF4-FFF2-40B4-BE49-F238E27FC236}">
                <a16:creationId xmlns:a16="http://schemas.microsoft.com/office/drawing/2014/main" id="{28426FC8-15F6-CE47-94D2-E119A48BC887}"/>
              </a:ext>
            </a:extLst>
          </p:cNvPr>
          <p:cNvCxnSpPr>
            <a:cxnSpLocks/>
          </p:cNvCxnSpPr>
          <p:nvPr/>
        </p:nvCxnSpPr>
        <p:spPr>
          <a:xfrm>
            <a:off x="1981200" y="4490694"/>
            <a:ext cx="4048520" cy="995706"/>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7848437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37240" y="71292"/>
            <a:ext cx="6979005" cy="1117614"/>
          </a:xfrm>
          <a:prstGeom prst="rect">
            <a:avLst/>
          </a:prstGeom>
        </p:spPr>
        <p:txBody>
          <a:bodyPr vert="horz" wrap="square" lIns="0" tIns="9525" rIns="0" bIns="0" rtlCol="0" anchor="ctr">
            <a:spAutoFit/>
          </a:bodyPr>
          <a:lstStyle/>
          <a:p>
            <a:pPr marL="9525">
              <a:spcBef>
                <a:spcPts val="75"/>
              </a:spcBef>
            </a:pPr>
            <a:r>
              <a:rPr sz="3600" b="1" spc="-4" dirty="0">
                <a:solidFill>
                  <a:srgbClr val="00B415"/>
                </a:solidFill>
              </a:rPr>
              <a:t>Breve descrizione dei pattern</a:t>
            </a:r>
            <a:r>
              <a:rPr sz="3600" b="1" spc="-98" dirty="0">
                <a:solidFill>
                  <a:srgbClr val="00B415"/>
                </a:solidFill>
              </a:rPr>
              <a:t> </a:t>
            </a:r>
            <a:r>
              <a:rPr sz="3600" b="1" spc="-4" dirty="0">
                <a:solidFill>
                  <a:srgbClr val="00B415"/>
                </a:solidFill>
              </a:rPr>
              <a:t>utilizzati</a:t>
            </a:r>
            <a:endParaRPr sz="3600" b="1" dirty="0">
              <a:solidFill>
                <a:srgbClr val="00B415"/>
              </a:solidFill>
            </a:endParaRPr>
          </a:p>
        </p:txBody>
      </p:sp>
      <p:sp>
        <p:nvSpPr>
          <p:cNvPr id="6" name="object 6"/>
          <p:cNvSpPr/>
          <p:nvPr/>
        </p:nvSpPr>
        <p:spPr>
          <a:xfrm>
            <a:off x="1468754" y="1973961"/>
            <a:ext cx="5349240" cy="756761"/>
          </a:xfrm>
          <a:custGeom>
            <a:avLst/>
            <a:gdLst/>
            <a:ahLst/>
            <a:cxnLst/>
            <a:rect l="l" t="t" r="r" b="b"/>
            <a:pathLst>
              <a:path w="7132320" h="1009014">
                <a:moveTo>
                  <a:pt x="7031482" y="0"/>
                </a:moveTo>
                <a:lnTo>
                  <a:pt x="100837" y="0"/>
                </a:lnTo>
                <a:lnTo>
                  <a:pt x="61614" y="7933"/>
                </a:lnTo>
                <a:lnTo>
                  <a:pt x="29559" y="29559"/>
                </a:lnTo>
                <a:lnTo>
                  <a:pt x="7933" y="61614"/>
                </a:lnTo>
                <a:lnTo>
                  <a:pt x="0" y="100837"/>
                </a:lnTo>
                <a:lnTo>
                  <a:pt x="0" y="908050"/>
                </a:lnTo>
                <a:lnTo>
                  <a:pt x="7933" y="947273"/>
                </a:lnTo>
                <a:lnTo>
                  <a:pt x="29559" y="979328"/>
                </a:lnTo>
                <a:lnTo>
                  <a:pt x="61614" y="1000954"/>
                </a:lnTo>
                <a:lnTo>
                  <a:pt x="100837" y="1008888"/>
                </a:lnTo>
                <a:lnTo>
                  <a:pt x="7031482" y="1008888"/>
                </a:lnTo>
                <a:lnTo>
                  <a:pt x="7070705" y="1000954"/>
                </a:lnTo>
                <a:lnTo>
                  <a:pt x="7102760" y="979328"/>
                </a:lnTo>
                <a:lnTo>
                  <a:pt x="7124386" y="947273"/>
                </a:lnTo>
                <a:lnTo>
                  <a:pt x="7132319" y="908050"/>
                </a:lnTo>
                <a:lnTo>
                  <a:pt x="7132319" y="100837"/>
                </a:lnTo>
                <a:lnTo>
                  <a:pt x="7124386" y="61614"/>
                </a:lnTo>
                <a:lnTo>
                  <a:pt x="7102760" y="29559"/>
                </a:lnTo>
                <a:lnTo>
                  <a:pt x="7070705" y="7933"/>
                </a:lnTo>
                <a:lnTo>
                  <a:pt x="7031482" y="0"/>
                </a:lnTo>
                <a:close/>
              </a:path>
            </a:pathLst>
          </a:custGeom>
          <a:solidFill>
            <a:srgbClr val="A42F0F"/>
          </a:solidFill>
        </p:spPr>
        <p:txBody>
          <a:bodyPr wrap="square" lIns="0" tIns="0" rIns="0" bIns="0" rtlCol="0"/>
          <a:lstStyle/>
          <a:p>
            <a:pPr defTabSz="685800">
              <a:defRPr/>
            </a:pPr>
            <a:endParaRPr sz="1350" dirty="0">
              <a:solidFill>
                <a:prstClr val="black"/>
              </a:solidFill>
              <a:latin typeface="Calibri"/>
            </a:endParaRPr>
          </a:p>
        </p:txBody>
      </p:sp>
      <p:sp>
        <p:nvSpPr>
          <p:cNvPr id="7" name="object 7"/>
          <p:cNvSpPr/>
          <p:nvPr/>
        </p:nvSpPr>
        <p:spPr>
          <a:xfrm>
            <a:off x="1468754" y="1973961"/>
            <a:ext cx="5349240" cy="756761"/>
          </a:xfrm>
          <a:custGeom>
            <a:avLst/>
            <a:gdLst/>
            <a:ahLst/>
            <a:cxnLst/>
            <a:rect l="l" t="t" r="r" b="b"/>
            <a:pathLst>
              <a:path w="7132320" h="1009014">
                <a:moveTo>
                  <a:pt x="0" y="100837"/>
                </a:moveTo>
                <a:lnTo>
                  <a:pt x="7933" y="61614"/>
                </a:lnTo>
                <a:lnTo>
                  <a:pt x="29559" y="29559"/>
                </a:lnTo>
                <a:lnTo>
                  <a:pt x="61614" y="7933"/>
                </a:lnTo>
                <a:lnTo>
                  <a:pt x="100837" y="0"/>
                </a:lnTo>
                <a:lnTo>
                  <a:pt x="7031482" y="0"/>
                </a:lnTo>
                <a:lnTo>
                  <a:pt x="7070705" y="7933"/>
                </a:lnTo>
                <a:lnTo>
                  <a:pt x="7102760" y="29559"/>
                </a:lnTo>
                <a:lnTo>
                  <a:pt x="7124386" y="61614"/>
                </a:lnTo>
                <a:lnTo>
                  <a:pt x="7132319" y="100837"/>
                </a:lnTo>
                <a:lnTo>
                  <a:pt x="7132319" y="908050"/>
                </a:lnTo>
                <a:lnTo>
                  <a:pt x="7124386" y="947273"/>
                </a:lnTo>
                <a:lnTo>
                  <a:pt x="7102760" y="979328"/>
                </a:lnTo>
                <a:lnTo>
                  <a:pt x="7070705" y="1000954"/>
                </a:lnTo>
                <a:lnTo>
                  <a:pt x="7031482" y="1008888"/>
                </a:lnTo>
                <a:lnTo>
                  <a:pt x="100837" y="1008888"/>
                </a:lnTo>
                <a:lnTo>
                  <a:pt x="61614" y="1000954"/>
                </a:lnTo>
                <a:lnTo>
                  <a:pt x="29559" y="979328"/>
                </a:lnTo>
                <a:lnTo>
                  <a:pt x="7933" y="947273"/>
                </a:lnTo>
                <a:lnTo>
                  <a:pt x="0" y="908050"/>
                </a:lnTo>
                <a:lnTo>
                  <a:pt x="0" y="100837"/>
                </a:lnTo>
                <a:close/>
              </a:path>
            </a:pathLst>
          </a:custGeom>
          <a:ln w="15240">
            <a:solidFill>
              <a:srgbClr val="FFFFFF"/>
            </a:solidFill>
          </a:ln>
        </p:spPr>
        <p:txBody>
          <a:bodyPr wrap="square" lIns="0" tIns="0" rIns="0" bIns="0" rtlCol="0"/>
          <a:lstStyle/>
          <a:p>
            <a:pPr defTabSz="685800">
              <a:defRPr/>
            </a:pPr>
            <a:endParaRPr sz="1350" dirty="0">
              <a:solidFill>
                <a:prstClr val="black"/>
              </a:solidFill>
              <a:latin typeface="Calibri"/>
            </a:endParaRPr>
          </a:p>
        </p:txBody>
      </p:sp>
      <p:sp>
        <p:nvSpPr>
          <p:cNvPr id="8" name="object 8"/>
          <p:cNvSpPr txBox="1"/>
          <p:nvPr/>
        </p:nvSpPr>
        <p:spPr>
          <a:xfrm>
            <a:off x="1752600" y="2036892"/>
            <a:ext cx="4296251" cy="616162"/>
          </a:xfrm>
          <a:prstGeom prst="rect">
            <a:avLst/>
          </a:prstGeom>
        </p:spPr>
        <p:txBody>
          <a:bodyPr vert="horz" wrap="square" lIns="0" tIns="21431" rIns="0" bIns="0" rtlCol="0">
            <a:spAutoFit/>
          </a:bodyPr>
          <a:lstStyle/>
          <a:p>
            <a:pPr marL="9525" marR="3810" defTabSz="685800">
              <a:lnSpc>
                <a:spcPct val="92000"/>
              </a:lnSpc>
              <a:spcBef>
                <a:spcPts val="169"/>
              </a:spcBef>
              <a:defRPr/>
            </a:pPr>
            <a:r>
              <a:rPr sz="1050" spc="-8" dirty="0">
                <a:solidFill>
                  <a:srgbClr val="FFFFFF"/>
                </a:solidFill>
                <a:latin typeface="Century Gothic"/>
                <a:cs typeface="Century Gothic"/>
              </a:rPr>
              <a:t>Per </a:t>
            </a:r>
            <a:r>
              <a:rPr sz="1050" dirty="0">
                <a:solidFill>
                  <a:srgbClr val="FFFFFF"/>
                </a:solidFill>
                <a:latin typeface="Century Gothic"/>
                <a:cs typeface="Century Gothic"/>
              </a:rPr>
              <a:t>la </a:t>
            </a:r>
            <a:r>
              <a:rPr sz="1050" spc="-8" dirty="0">
                <a:solidFill>
                  <a:srgbClr val="FFFFFF"/>
                </a:solidFill>
                <a:latin typeface="Century Gothic"/>
                <a:cs typeface="Century Gothic"/>
              </a:rPr>
              <a:t>creazione </a:t>
            </a:r>
            <a:r>
              <a:rPr sz="1050" spc="-4" dirty="0">
                <a:solidFill>
                  <a:srgbClr val="FFFFFF"/>
                </a:solidFill>
                <a:latin typeface="Century Gothic"/>
                <a:cs typeface="Century Gothic"/>
              </a:rPr>
              <a:t>del </a:t>
            </a:r>
            <a:r>
              <a:rPr sz="1050" spc="-11" dirty="0">
                <a:solidFill>
                  <a:srgbClr val="FFFFFF"/>
                </a:solidFill>
                <a:latin typeface="Century Gothic"/>
                <a:cs typeface="Century Gothic"/>
              </a:rPr>
              <a:t>nostro </a:t>
            </a:r>
            <a:r>
              <a:rPr sz="1050" spc="-8" dirty="0">
                <a:solidFill>
                  <a:srgbClr val="FFFFFF"/>
                </a:solidFill>
                <a:latin typeface="Century Gothic"/>
                <a:cs typeface="Century Gothic"/>
              </a:rPr>
              <a:t>software sono stati utilizzati vari </a:t>
            </a:r>
            <a:r>
              <a:rPr sz="1050" spc="-11" dirty="0">
                <a:solidFill>
                  <a:srgbClr val="FFFFFF"/>
                </a:solidFill>
                <a:latin typeface="Century Gothic"/>
                <a:cs typeface="Century Gothic"/>
              </a:rPr>
              <a:t>pattern,  in </a:t>
            </a:r>
            <a:r>
              <a:rPr sz="1050" dirty="0">
                <a:solidFill>
                  <a:srgbClr val="FFFFFF"/>
                </a:solidFill>
                <a:latin typeface="Century Gothic"/>
                <a:cs typeface="Century Gothic"/>
              </a:rPr>
              <a:t>base alle </a:t>
            </a:r>
            <a:r>
              <a:rPr sz="1050" spc="-11" dirty="0">
                <a:solidFill>
                  <a:srgbClr val="FFFFFF"/>
                </a:solidFill>
                <a:latin typeface="Century Gothic"/>
                <a:cs typeface="Century Gothic"/>
              </a:rPr>
              <a:t>funzione offerte </a:t>
            </a:r>
            <a:r>
              <a:rPr sz="1050" spc="-8" dirty="0">
                <a:solidFill>
                  <a:srgbClr val="FFFFFF"/>
                </a:solidFill>
                <a:latin typeface="Century Gothic"/>
                <a:cs typeface="Century Gothic"/>
              </a:rPr>
              <a:t>e </a:t>
            </a:r>
            <a:r>
              <a:rPr sz="1050" spc="-4" dirty="0">
                <a:solidFill>
                  <a:srgbClr val="FFFFFF"/>
                </a:solidFill>
                <a:latin typeface="Century Gothic"/>
                <a:cs typeface="Century Gothic"/>
              </a:rPr>
              <a:t>dai </a:t>
            </a:r>
            <a:r>
              <a:rPr sz="1050" spc="-8" dirty="0">
                <a:solidFill>
                  <a:srgbClr val="FFFFFF"/>
                </a:solidFill>
                <a:latin typeface="Century Gothic"/>
                <a:cs typeface="Century Gothic"/>
              </a:rPr>
              <a:t>task </a:t>
            </a:r>
            <a:r>
              <a:rPr sz="1050" spc="-4" dirty="0">
                <a:solidFill>
                  <a:srgbClr val="FFFFFF"/>
                </a:solidFill>
                <a:latin typeface="Century Gothic"/>
                <a:cs typeface="Century Gothic"/>
              </a:rPr>
              <a:t>da </a:t>
            </a:r>
            <a:r>
              <a:rPr sz="1050" spc="-8" dirty="0">
                <a:solidFill>
                  <a:srgbClr val="FFFFFF"/>
                </a:solidFill>
                <a:latin typeface="Century Gothic"/>
                <a:cs typeface="Century Gothic"/>
              </a:rPr>
              <a:t>eseguire. Per descrivere  brevemente </a:t>
            </a:r>
            <a:r>
              <a:rPr sz="1050" spc="-4" dirty="0">
                <a:solidFill>
                  <a:srgbClr val="FFFFFF"/>
                </a:solidFill>
                <a:latin typeface="Century Gothic"/>
                <a:cs typeface="Century Gothic"/>
              </a:rPr>
              <a:t>i </a:t>
            </a:r>
            <a:r>
              <a:rPr sz="1050" spc="-8" dirty="0">
                <a:solidFill>
                  <a:srgbClr val="FFFFFF"/>
                </a:solidFill>
                <a:latin typeface="Century Gothic"/>
                <a:cs typeface="Century Gothic"/>
              </a:rPr>
              <a:t>pattern utilizzati </a:t>
            </a:r>
            <a:r>
              <a:rPr sz="1050" spc="-4" dirty="0">
                <a:solidFill>
                  <a:srgbClr val="FFFFFF"/>
                </a:solidFill>
                <a:latin typeface="Century Gothic"/>
                <a:cs typeface="Century Gothic"/>
              </a:rPr>
              <a:t>, </a:t>
            </a:r>
            <a:r>
              <a:rPr sz="1050" spc="-8" dirty="0">
                <a:solidFill>
                  <a:srgbClr val="FFFFFF"/>
                </a:solidFill>
                <a:latin typeface="Century Gothic"/>
                <a:cs typeface="Century Gothic"/>
              </a:rPr>
              <a:t>inseriamo un </a:t>
            </a:r>
            <a:r>
              <a:rPr sz="1050" spc="-4" dirty="0">
                <a:solidFill>
                  <a:srgbClr val="FFFFFF"/>
                </a:solidFill>
                <a:latin typeface="Century Gothic"/>
                <a:cs typeface="Century Gothic"/>
              </a:rPr>
              <a:t>elenco di quelli  </a:t>
            </a:r>
            <a:r>
              <a:rPr sz="1050" spc="-11" dirty="0">
                <a:solidFill>
                  <a:srgbClr val="FFFFFF"/>
                </a:solidFill>
                <a:latin typeface="Century Gothic"/>
                <a:cs typeface="Century Gothic"/>
              </a:rPr>
              <a:t>utilizzati:</a:t>
            </a:r>
            <a:endParaRPr sz="1050" dirty="0">
              <a:solidFill>
                <a:prstClr val="black"/>
              </a:solidFill>
              <a:latin typeface="Century Gothic"/>
              <a:cs typeface="Century Gothic"/>
            </a:endParaRPr>
          </a:p>
        </p:txBody>
      </p:sp>
      <p:sp>
        <p:nvSpPr>
          <p:cNvPr id="9" name="object 9"/>
          <p:cNvSpPr/>
          <p:nvPr/>
        </p:nvSpPr>
        <p:spPr>
          <a:xfrm>
            <a:off x="1916811" y="2867787"/>
            <a:ext cx="5349240" cy="754380"/>
          </a:xfrm>
          <a:custGeom>
            <a:avLst/>
            <a:gdLst/>
            <a:ahLst/>
            <a:cxnLst/>
            <a:rect l="l" t="t" r="r" b="b"/>
            <a:pathLst>
              <a:path w="7132320" h="1005839">
                <a:moveTo>
                  <a:pt x="7031735" y="0"/>
                </a:moveTo>
                <a:lnTo>
                  <a:pt x="100583" y="0"/>
                </a:lnTo>
                <a:lnTo>
                  <a:pt x="61454" y="7911"/>
                </a:lnTo>
                <a:lnTo>
                  <a:pt x="29479" y="29479"/>
                </a:lnTo>
                <a:lnTo>
                  <a:pt x="7911" y="61454"/>
                </a:lnTo>
                <a:lnTo>
                  <a:pt x="0" y="100584"/>
                </a:lnTo>
                <a:lnTo>
                  <a:pt x="0" y="905256"/>
                </a:lnTo>
                <a:lnTo>
                  <a:pt x="7911" y="944385"/>
                </a:lnTo>
                <a:lnTo>
                  <a:pt x="29479" y="976360"/>
                </a:lnTo>
                <a:lnTo>
                  <a:pt x="61454" y="997928"/>
                </a:lnTo>
                <a:lnTo>
                  <a:pt x="100583" y="1005840"/>
                </a:lnTo>
                <a:lnTo>
                  <a:pt x="7031735" y="1005840"/>
                </a:lnTo>
                <a:lnTo>
                  <a:pt x="7070865" y="997928"/>
                </a:lnTo>
                <a:lnTo>
                  <a:pt x="7102840" y="976360"/>
                </a:lnTo>
                <a:lnTo>
                  <a:pt x="7124408" y="944385"/>
                </a:lnTo>
                <a:lnTo>
                  <a:pt x="7132320" y="905256"/>
                </a:lnTo>
                <a:lnTo>
                  <a:pt x="7132320" y="100584"/>
                </a:lnTo>
                <a:lnTo>
                  <a:pt x="7124408" y="61454"/>
                </a:lnTo>
                <a:lnTo>
                  <a:pt x="7102840" y="29479"/>
                </a:lnTo>
                <a:lnTo>
                  <a:pt x="7070865" y="7911"/>
                </a:lnTo>
                <a:lnTo>
                  <a:pt x="7031735" y="0"/>
                </a:lnTo>
                <a:close/>
              </a:path>
            </a:pathLst>
          </a:custGeom>
          <a:solidFill>
            <a:srgbClr val="A42F0F"/>
          </a:solidFill>
        </p:spPr>
        <p:txBody>
          <a:bodyPr wrap="square" lIns="0" tIns="0" rIns="0" bIns="0" rtlCol="0"/>
          <a:lstStyle/>
          <a:p>
            <a:pPr defTabSz="685800">
              <a:defRPr/>
            </a:pPr>
            <a:endParaRPr sz="1350" dirty="0">
              <a:solidFill>
                <a:prstClr val="black"/>
              </a:solidFill>
              <a:latin typeface="Calibri"/>
            </a:endParaRPr>
          </a:p>
        </p:txBody>
      </p:sp>
      <p:sp>
        <p:nvSpPr>
          <p:cNvPr id="10" name="object 10"/>
          <p:cNvSpPr/>
          <p:nvPr/>
        </p:nvSpPr>
        <p:spPr>
          <a:xfrm>
            <a:off x="1916811" y="2867787"/>
            <a:ext cx="5349240" cy="754380"/>
          </a:xfrm>
          <a:custGeom>
            <a:avLst/>
            <a:gdLst/>
            <a:ahLst/>
            <a:cxnLst/>
            <a:rect l="l" t="t" r="r" b="b"/>
            <a:pathLst>
              <a:path w="7132320" h="1005839">
                <a:moveTo>
                  <a:pt x="0" y="100584"/>
                </a:moveTo>
                <a:lnTo>
                  <a:pt x="7911" y="61454"/>
                </a:lnTo>
                <a:lnTo>
                  <a:pt x="29479" y="29479"/>
                </a:lnTo>
                <a:lnTo>
                  <a:pt x="61454" y="7911"/>
                </a:lnTo>
                <a:lnTo>
                  <a:pt x="100583" y="0"/>
                </a:lnTo>
                <a:lnTo>
                  <a:pt x="7031735" y="0"/>
                </a:lnTo>
                <a:lnTo>
                  <a:pt x="7070865" y="7911"/>
                </a:lnTo>
                <a:lnTo>
                  <a:pt x="7102840" y="29479"/>
                </a:lnTo>
                <a:lnTo>
                  <a:pt x="7124408" y="61454"/>
                </a:lnTo>
                <a:lnTo>
                  <a:pt x="7132320" y="100584"/>
                </a:lnTo>
                <a:lnTo>
                  <a:pt x="7132320" y="905256"/>
                </a:lnTo>
                <a:lnTo>
                  <a:pt x="7124408" y="944385"/>
                </a:lnTo>
                <a:lnTo>
                  <a:pt x="7102840" y="976360"/>
                </a:lnTo>
                <a:lnTo>
                  <a:pt x="7070865" y="997928"/>
                </a:lnTo>
                <a:lnTo>
                  <a:pt x="7031735" y="1005840"/>
                </a:lnTo>
                <a:lnTo>
                  <a:pt x="100583" y="1005840"/>
                </a:lnTo>
                <a:lnTo>
                  <a:pt x="61454" y="997928"/>
                </a:lnTo>
                <a:lnTo>
                  <a:pt x="29479" y="976360"/>
                </a:lnTo>
                <a:lnTo>
                  <a:pt x="7911" y="944385"/>
                </a:lnTo>
                <a:lnTo>
                  <a:pt x="0" y="905256"/>
                </a:lnTo>
                <a:lnTo>
                  <a:pt x="0" y="100584"/>
                </a:lnTo>
                <a:close/>
              </a:path>
            </a:pathLst>
          </a:custGeom>
          <a:ln w="15240">
            <a:solidFill>
              <a:srgbClr val="FFFFFF"/>
            </a:solidFill>
          </a:ln>
        </p:spPr>
        <p:txBody>
          <a:bodyPr wrap="square" lIns="0" tIns="0" rIns="0" bIns="0" rtlCol="0"/>
          <a:lstStyle/>
          <a:p>
            <a:pPr defTabSz="685800">
              <a:defRPr/>
            </a:pPr>
            <a:endParaRPr sz="1350" dirty="0">
              <a:solidFill>
                <a:prstClr val="black"/>
              </a:solidFill>
              <a:latin typeface="Calibri"/>
            </a:endParaRPr>
          </a:p>
        </p:txBody>
      </p:sp>
      <p:sp>
        <p:nvSpPr>
          <p:cNvPr id="11" name="object 11"/>
          <p:cNvSpPr txBox="1"/>
          <p:nvPr/>
        </p:nvSpPr>
        <p:spPr>
          <a:xfrm>
            <a:off x="2139696" y="3107092"/>
            <a:ext cx="3289270" cy="368210"/>
          </a:xfrm>
          <a:prstGeom prst="rect">
            <a:avLst/>
          </a:prstGeom>
        </p:spPr>
        <p:txBody>
          <a:bodyPr vert="horz" wrap="square" lIns="0" tIns="9049" rIns="0" bIns="0" rtlCol="0">
            <a:spAutoFit/>
          </a:bodyPr>
          <a:lstStyle/>
          <a:p>
            <a:pPr marL="9525" defTabSz="685800">
              <a:spcBef>
                <a:spcPts val="71"/>
              </a:spcBef>
              <a:defRPr/>
            </a:pPr>
            <a:r>
              <a:rPr lang="it-IT" sz="1200" dirty="0">
                <a:solidFill>
                  <a:schemeClr val="bg1"/>
                </a:solidFill>
                <a:latin typeface="Century Gothic" panose="020B0502020202020204" pitchFamily="34" charset="0"/>
              </a:rPr>
              <a:t>Password Strength Meter</a:t>
            </a:r>
          </a:p>
          <a:p>
            <a:pPr marL="9525" defTabSz="685800">
              <a:spcBef>
                <a:spcPts val="71"/>
              </a:spcBef>
              <a:defRPr/>
            </a:pPr>
            <a:endParaRPr sz="1050" dirty="0">
              <a:solidFill>
                <a:prstClr val="black"/>
              </a:solidFill>
              <a:latin typeface="Century Gothic"/>
              <a:cs typeface="Century Gothic"/>
            </a:endParaRPr>
          </a:p>
        </p:txBody>
      </p:sp>
      <p:sp>
        <p:nvSpPr>
          <p:cNvPr id="12" name="object 12"/>
          <p:cNvSpPr/>
          <p:nvPr/>
        </p:nvSpPr>
        <p:spPr>
          <a:xfrm>
            <a:off x="2358008" y="3761613"/>
            <a:ext cx="5349240" cy="754380"/>
          </a:xfrm>
          <a:custGeom>
            <a:avLst/>
            <a:gdLst/>
            <a:ahLst/>
            <a:cxnLst/>
            <a:rect l="l" t="t" r="r" b="b"/>
            <a:pathLst>
              <a:path w="7132320" h="1005839">
                <a:moveTo>
                  <a:pt x="7031736" y="0"/>
                </a:moveTo>
                <a:lnTo>
                  <a:pt x="100583" y="0"/>
                </a:lnTo>
                <a:lnTo>
                  <a:pt x="61454" y="7911"/>
                </a:lnTo>
                <a:lnTo>
                  <a:pt x="29479" y="29479"/>
                </a:lnTo>
                <a:lnTo>
                  <a:pt x="7911" y="61454"/>
                </a:lnTo>
                <a:lnTo>
                  <a:pt x="0" y="100584"/>
                </a:lnTo>
                <a:lnTo>
                  <a:pt x="0" y="905256"/>
                </a:lnTo>
                <a:lnTo>
                  <a:pt x="7911" y="944385"/>
                </a:lnTo>
                <a:lnTo>
                  <a:pt x="29479" y="976360"/>
                </a:lnTo>
                <a:lnTo>
                  <a:pt x="61454" y="997928"/>
                </a:lnTo>
                <a:lnTo>
                  <a:pt x="100583" y="1005840"/>
                </a:lnTo>
                <a:lnTo>
                  <a:pt x="7031736" y="1005840"/>
                </a:lnTo>
                <a:lnTo>
                  <a:pt x="7070865" y="997928"/>
                </a:lnTo>
                <a:lnTo>
                  <a:pt x="7102840" y="976360"/>
                </a:lnTo>
                <a:lnTo>
                  <a:pt x="7124408" y="944385"/>
                </a:lnTo>
                <a:lnTo>
                  <a:pt x="7132319" y="905256"/>
                </a:lnTo>
                <a:lnTo>
                  <a:pt x="7132319" y="100584"/>
                </a:lnTo>
                <a:lnTo>
                  <a:pt x="7124408" y="61454"/>
                </a:lnTo>
                <a:lnTo>
                  <a:pt x="7102840" y="29479"/>
                </a:lnTo>
                <a:lnTo>
                  <a:pt x="7070865" y="7911"/>
                </a:lnTo>
                <a:lnTo>
                  <a:pt x="7031736" y="0"/>
                </a:lnTo>
                <a:close/>
              </a:path>
            </a:pathLst>
          </a:custGeom>
          <a:solidFill>
            <a:srgbClr val="A42F0F"/>
          </a:solidFill>
        </p:spPr>
        <p:txBody>
          <a:bodyPr wrap="square" lIns="0" tIns="0" rIns="0" bIns="0" rtlCol="0"/>
          <a:lstStyle/>
          <a:p>
            <a:pPr defTabSz="685800">
              <a:defRPr/>
            </a:pPr>
            <a:endParaRPr sz="1350" dirty="0">
              <a:solidFill>
                <a:prstClr val="black"/>
              </a:solidFill>
              <a:latin typeface="Calibri"/>
            </a:endParaRPr>
          </a:p>
        </p:txBody>
      </p:sp>
      <p:sp>
        <p:nvSpPr>
          <p:cNvPr id="13" name="object 13"/>
          <p:cNvSpPr/>
          <p:nvPr/>
        </p:nvSpPr>
        <p:spPr>
          <a:xfrm>
            <a:off x="2358008" y="3761613"/>
            <a:ext cx="5349240" cy="754380"/>
          </a:xfrm>
          <a:custGeom>
            <a:avLst/>
            <a:gdLst/>
            <a:ahLst/>
            <a:cxnLst/>
            <a:rect l="l" t="t" r="r" b="b"/>
            <a:pathLst>
              <a:path w="7132320" h="1005839">
                <a:moveTo>
                  <a:pt x="0" y="100584"/>
                </a:moveTo>
                <a:lnTo>
                  <a:pt x="7911" y="61454"/>
                </a:lnTo>
                <a:lnTo>
                  <a:pt x="29479" y="29479"/>
                </a:lnTo>
                <a:lnTo>
                  <a:pt x="61454" y="7911"/>
                </a:lnTo>
                <a:lnTo>
                  <a:pt x="100583" y="0"/>
                </a:lnTo>
                <a:lnTo>
                  <a:pt x="7031736" y="0"/>
                </a:lnTo>
                <a:lnTo>
                  <a:pt x="7070865" y="7911"/>
                </a:lnTo>
                <a:lnTo>
                  <a:pt x="7102840" y="29479"/>
                </a:lnTo>
                <a:lnTo>
                  <a:pt x="7124408" y="61454"/>
                </a:lnTo>
                <a:lnTo>
                  <a:pt x="7132319" y="100584"/>
                </a:lnTo>
                <a:lnTo>
                  <a:pt x="7132319" y="905256"/>
                </a:lnTo>
                <a:lnTo>
                  <a:pt x="7124408" y="944385"/>
                </a:lnTo>
                <a:lnTo>
                  <a:pt x="7102840" y="976360"/>
                </a:lnTo>
                <a:lnTo>
                  <a:pt x="7070865" y="997928"/>
                </a:lnTo>
                <a:lnTo>
                  <a:pt x="7031736" y="1005840"/>
                </a:lnTo>
                <a:lnTo>
                  <a:pt x="100583" y="1005840"/>
                </a:lnTo>
                <a:lnTo>
                  <a:pt x="61454" y="997928"/>
                </a:lnTo>
                <a:lnTo>
                  <a:pt x="29479" y="976360"/>
                </a:lnTo>
                <a:lnTo>
                  <a:pt x="7911" y="944385"/>
                </a:lnTo>
                <a:lnTo>
                  <a:pt x="0" y="905256"/>
                </a:lnTo>
                <a:lnTo>
                  <a:pt x="0" y="100584"/>
                </a:lnTo>
                <a:close/>
              </a:path>
            </a:pathLst>
          </a:custGeom>
          <a:ln w="15240">
            <a:solidFill>
              <a:srgbClr val="FFFFFF"/>
            </a:solidFill>
          </a:ln>
        </p:spPr>
        <p:txBody>
          <a:bodyPr wrap="square" lIns="0" tIns="0" rIns="0" bIns="0" rtlCol="0"/>
          <a:lstStyle/>
          <a:p>
            <a:pPr defTabSz="685800">
              <a:defRPr/>
            </a:pPr>
            <a:endParaRPr sz="1350" dirty="0">
              <a:solidFill>
                <a:prstClr val="black"/>
              </a:solidFill>
              <a:latin typeface="Calibri"/>
            </a:endParaRPr>
          </a:p>
        </p:txBody>
      </p:sp>
      <p:sp>
        <p:nvSpPr>
          <p:cNvPr id="14" name="object 14"/>
          <p:cNvSpPr txBox="1"/>
          <p:nvPr/>
        </p:nvSpPr>
        <p:spPr>
          <a:xfrm>
            <a:off x="2597705" y="4075031"/>
            <a:ext cx="1545669" cy="193803"/>
          </a:xfrm>
          <a:prstGeom prst="rect">
            <a:avLst/>
          </a:prstGeom>
        </p:spPr>
        <p:txBody>
          <a:bodyPr vert="horz" wrap="square" lIns="0" tIns="9049" rIns="0" bIns="0" rtlCol="0">
            <a:spAutoFit/>
          </a:bodyPr>
          <a:lstStyle/>
          <a:p>
            <a:pPr marL="9525" defTabSz="685800">
              <a:spcBef>
                <a:spcPts val="71"/>
              </a:spcBef>
              <a:defRPr/>
            </a:pPr>
            <a:r>
              <a:rPr sz="1200" spc="-8" dirty="0">
                <a:solidFill>
                  <a:srgbClr val="FFFFFF"/>
                </a:solidFill>
                <a:latin typeface="Century Gothic"/>
                <a:cs typeface="Century Gothic"/>
              </a:rPr>
              <a:t>Calendar</a:t>
            </a:r>
            <a:r>
              <a:rPr sz="1200" spc="-23" dirty="0">
                <a:solidFill>
                  <a:srgbClr val="FFFFFF"/>
                </a:solidFill>
                <a:latin typeface="Century Gothic"/>
                <a:cs typeface="Century Gothic"/>
              </a:rPr>
              <a:t> </a:t>
            </a:r>
            <a:r>
              <a:rPr sz="1200" spc="-8" dirty="0">
                <a:solidFill>
                  <a:srgbClr val="FFFFFF"/>
                </a:solidFill>
                <a:latin typeface="Century Gothic"/>
                <a:cs typeface="Century Gothic"/>
              </a:rPr>
              <a:t>Picker</a:t>
            </a:r>
            <a:endParaRPr sz="1200" dirty="0">
              <a:solidFill>
                <a:prstClr val="black"/>
              </a:solidFill>
              <a:latin typeface="Century Gothic"/>
              <a:cs typeface="Century Gothic"/>
            </a:endParaRPr>
          </a:p>
        </p:txBody>
      </p:sp>
      <p:sp>
        <p:nvSpPr>
          <p:cNvPr id="15" name="object 15"/>
          <p:cNvSpPr/>
          <p:nvPr/>
        </p:nvSpPr>
        <p:spPr>
          <a:xfrm>
            <a:off x="2806065" y="4661414"/>
            <a:ext cx="5349240" cy="756761"/>
          </a:xfrm>
          <a:custGeom>
            <a:avLst/>
            <a:gdLst/>
            <a:ahLst/>
            <a:cxnLst/>
            <a:rect l="l" t="t" r="r" b="b"/>
            <a:pathLst>
              <a:path w="7132320" h="1009014">
                <a:moveTo>
                  <a:pt x="7031482" y="0"/>
                </a:moveTo>
                <a:lnTo>
                  <a:pt x="100837" y="0"/>
                </a:lnTo>
                <a:lnTo>
                  <a:pt x="61614" y="7933"/>
                </a:lnTo>
                <a:lnTo>
                  <a:pt x="29559" y="29559"/>
                </a:lnTo>
                <a:lnTo>
                  <a:pt x="7933" y="61614"/>
                </a:lnTo>
                <a:lnTo>
                  <a:pt x="0" y="100838"/>
                </a:lnTo>
                <a:lnTo>
                  <a:pt x="0" y="907999"/>
                </a:lnTo>
                <a:lnTo>
                  <a:pt x="7933" y="947267"/>
                </a:lnTo>
                <a:lnTo>
                  <a:pt x="29559" y="979336"/>
                </a:lnTo>
                <a:lnTo>
                  <a:pt x="61614" y="1000959"/>
                </a:lnTo>
                <a:lnTo>
                  <a:pt x="100837" y="1008888"/>
                </a:lnTo>
                <a:lnTo>
                  <a:pt x="7031482" y="1008888"/>
                </a:lnTo>
                <a:lnTo>
                  <a:pt x="7070705" y="1000959"/>
                </a:lnTo>
                <a:lnTo>
                  <a:pt x="7102760" y="979336"/>
                </a:lnTo>
                <a:lnTo>
                  <a:pt x="7124386" y="947267"/>
                </a:lnTo>
                <a:lnTo>
                  <a:pt x="7132320" y="907999"/>
                </a:lnTo>
                <a:lnTo>
                  <a:pt x="7132320" y="100838"/>
                </a:lnTo>
                <a:lnTo>
                  <a:pt x="7124386" y="61614"/>
                </a:lnTo>
                <a:lnTo>
                  <a:pt x="7102760" y="29559"/>
                </a:lnTo>
                <a:lnTo>
                  <a:pt x="7070705" y="7933"/>
                </a:lnTo>
                <a:lnTo>
                  <a:pt x="7031482" y="0"/>
                </a:lnTo>
                <a:close/>
              </a:path>
            </a:pathLst>
          </a:custGeom>
          <a:solidFill>
            <a:srgbClr val="A42F0F"/>
          </a:solidFill>
        </p:spPr>
        <p:txBody>
          <a:bodyPr wrap="square" lIns="0" tIns="0" rIns="0" bIns="0" rtlCol="0"/>
          <a:lstStyle/>
          <a:p>
            <a:pPr defTabSz="685800">
              <a:defRPr/>
            </a:pPr>
            <a:endParaRPr sz="1350" dirty="0">
              <a:solidFill>
                <a:prstClr val="black"/>
              </a:solidFill>
              <a:latin typeface="Calibri"/>
            </a:endParaRPr>
          </a:p>
        </p:txBody>
      </p:sp>
      <p:sp>
        <p:nvSpPr>
          <p:cNvPr id="16" name="object 16"/>
          <p:cNvSpPr/>
          <p:nvPr/>
        </p:nvSpPr>
        <p:spPr>
          <a:xfrm>
            <a:off x="2806065" y="4653153"/>
            <a:ext cx="5349240" cy="756761"/>
          </a:xfrm>
          <a:custGeom>
            <a:avLst/>
            <a:gdLst/>
            <a:ahLst/>
            <a:cxnLst/>
            <a:rect l="l" t="t" r="r" b="b"/>
            <a:pathLst>
              <a:path w="7132320" h="1009014">
                <a:moveTo>
                  <a:pt x="0" y="100838"/>
                </a:moveTo>
                <a:lnTo>
                  <a:pt x="7933" y="61614"/>
                </a:lnTo>
                <a:lnTo>
                  <a:pt x="29559" y="29559"/>
                </a:lnTo>
                <a:lnTo>
                  <a:pt x="61614" y="7933"/>
                </a:lnTo>
                <a:lnTo>
                  <a:pt x="100837" y="0"/>
                </a:lnTo>
                <a:lnTo>
                  <a:pt x="7031482" y="0"/>
                </a:lnTo>
                <a:lnTo>
                  <a:pt x="7070705" y="7933"/>
                </a:lnTo>
                <a:lnTo>
                  <a:pt x="7102760" y="29559"/>
                </a:lnTo>
                <a:lnTo>
                  <a:pt x="7124386" y="61614"/>
                </a:lnTo>
                <a:lnTo>
                  <a:pt x="7132320" y="100838"/>
                </a:lnTo>
                <a:lnTo>
                  <a:pt x="7132320" y="907999"/>
                </a:lnTo>
                <a:lnTo>
                  <a:pt x="7124386" y="947267"/>
                </a:lnTo>
                <a:lnTo>
                  <a:pt x="7102760" y="979336"/>
                </a:lnTo>
                <a:lnTo>
                  <a:pt x="7070705" y="1000959"/>
                </a:lnTo>
                <a:lnTo>
                  <a:pt x="7031482" y="1008888"/>
                </a:lnTo>
                <a:lnTo>
                  <a:pt x="100837" y="1008888"/>
                </a:lnTo>
                <a:lnTo>
                  <a:pt x="61614" y="1000959"/>
                </a:lnTo>
                <a:lnTo>
                  <a:pt x="29559" y="979336"/>
                </a:lnTo>
                <a:lnTo>
                  <a:pt x="7933" y="947267"/>
                </a:lnTo>
                <a:lnTo>
                  <a:pt x="0" y="907999"/>
                </a:lnTo>
                <a:lnTo>
                  <a:pt x="0" y="100838"/>
                </a:lnTo>
                <a:close/>
              </a:path>
            </a:pathLst>
          </a:custGeom>
          <a:ln w="15240">
            <a:solidFill>
              <a:srgbClr val="FFFFFF"/>
            </a:solidFill>
          </a:ln>
        </p:spPr>
        <p:txBody>
          <a:bodyPr wrap="square" lIns="0" tIns="0" rIns="0" bIns="0" rtlCol="0"/>
          <a:lstStyle/>
          <a:p>
            <a:pPr defTabSz="685800">
              <a:defRPr/>
            </a:pPr>
            <a:endParaRPr sz="1350" dirty="0">
              <a:solidFill>
                <a:prstClr val="black"/>
              </a:solidFill>
              <a:latin typeface="Calibri"/>
            </a:endParaRPr>
          </a:p>
        </p:txBody>
      </p:sp>
      <p:sp>
        <p:nvSpPr>
          <p:cNvPr id="17" name="object 17"/>
          <p:cNvSpPr txBox="1"/>
          <p:nvPr/>
        </p:nvSpPr>
        <p:spPr>
          <a:xfrm>
            <a:off x="2858071" y="4936006"/>
            <a:ext cx="1285303" cy="170720"/>
          </a:xfrm>
          <a:prstGeom prst="rect">
            <a:avLst/>
          </a:prstGeom>
        </p:spPr>
        <p:txBody>
          <a:bodyPr vert="horz" wrap="square" lIns="0" tIns="9049" rIns="0" bIns="0" rtlCol="0">
            <a:spAutoFit/>
          </a:bodyPr>
          <a:lstStyle/>
          <a:p>
            <a:pPr marL="9525" defTabSz="685800">
              <a:spcBef>
                <a:spcPts val="71"/>
              </a:spcBef>
              <a:defRPr/>
            </a:pPr>
            <a:r>
              <a:rPr lang="it-IT" sz="1050" spc="-11" dirty="0">
                <a:solidFill>
                  <a:srgbClr val="FFFFFF"/>
                </a:solidFill>
                <a:latin typeface="Century Gothic"/>
                <a:cs typeface="Century Gothic"/>
              </a:rPr>
              <a:t>Icons 4 Design</a:t>
            </a:r>
            <a:endParaRPr sz="1050" dirty="0">
              <a:solidFill>
                <a:prstClr val="black"/>
              </a:solidFill>
              <a:latin typeface="Century Gothic"/>
              <a:cs typeface="Century Gothic"/>
            </a:endParaRPr>
          </a:p>
        </p:txBody>
      </p:sp>
      <p:sp>
        <p:nvSpPr>
          <p:cNvPr id="18" name="object 18"/>
          <p:cNvSpPr/>
          <p:nvPr/>
        </p:nvSpPr>
        <p:spPr>
          <a:xfrm>
            <a:off x="6326505" y="2552319"/>
            <a:ext cx="491490" cy="491490"/>
          </a:xfrm>
          <a:custGeom>
            <a:avLst/>
            <a:gdLst/>
            <a:ahLst/>
            <a:cxnLst/>
            <a:rect l="l" t="t" r="r" b="b"/>
            <a:pathLst>
              <a:path w="655320" h="655319">
                <a:moveTo>
                  <a:pt x="655319" y="360425"/>
                </a:moveTo>
                <a:lnTo>
                  <a:pt x="0" y="360425"/>
                </a:lnTo>
                <a:lnTo>
                  <a:pt x="327659" y="655320"/>
                </a:lnTo>
                <a:lnTo>
                  <a:pt x="655319" y="360425"/>
                </a:lnTo>
                <a:close/>
              </a:path>
              <a:path w="655320" h="655319">
                <a:moveTo>
                  <a:pt x="507873" y="0"/>
                </a:moveTo>
                <a:lnTo>
                  <a:pt x="147446" y="0"/>
                </a:lnTo>
                <a:lnTo>
                  <a:pt x="147446" y="360425"/>
                </a:lnTo>
                <a:lnTo>
                  <a:pt x="507873" y="360425"/>
                </a:lnTo>
                <a:lnTo>
                  <a:pt x="507873" y="0"/>
                </a:lnTo>
                <a:close/>
              </a:path>
            </a:pathLst>
          </a:custGeom>
          <a:solidFill>
            <a:srgbClr val="E0CDCC">
              <a:alpha val="90194"/>
            </a:srgbClr>
          </a:solidFill>
        </p:spPr>
        <p:txBody>
          <a:bodyPr wrap="square" lIns="0" tIns="0" rIns="0" bIns="0" rtlCol="0"/>
          <a:lstStyle/>
          <a:p>
            <a:pPr defTabSz="685800">
              <a:defRPr/>
            </a:pPr>
            <a:endParaRPr sz="1350" dirty="0">
              <a:solidFill>
                <a:prstClr val="black"/>
              </a:solidFill>
              <a:latin typeface="Calibri"/>
            </a:endParaRPr>
          </a:p>
        </p:txBody>
      </p:sp>
      <p:sp>
        <p:nvSpPr>
          <p:cNvPr id="19" name="object 19"/>
          <p:cNvSpPr/>
          <p:nvPr/>
        </p:nvSpPr>
        <p:spPr>
          <a:xfrm>
            <a:off x="6326505" y="2552319"/>
            <a:ext cx="491490" cy="491490"/>
          </a:xfrm>
          <a:custGeom>
            <a:avLst/>
            <a:gdLst/>
            <a:ahLst/>
            <a:cxnLst/>
            <a:rect l="l" t="t" r="r" b="b"/>
            <a:pathLst>
              <a:path w="655320" h="655319">
                <a:moveTo>
                  <a:pt x="0" y="360425"/>
                </a:moveTo>
                <a:lnTo>
                  <a:pt x="147446" y="360425"/>
                </a:lnTo>
                <a:lnTo>
                  <a:pt x="147446" y="0"/>
                </a:lnTo>
                <a:lnTo>
                  <a:pt x="507873" y="0"/>
                </a:lnTo>
                <a:lnTo>
                  <a:pt x="507873" y="360425"/>
                </a:lnTo>
                <a:lnTo>
                  <a:pt x="655319" y="360425"/>
                </a:lnTo>
                <a:lnTo>
                  <a:pt x="327659" y="655320"/>
                </a:lnTo>
                <a:lnTo>
                  <a:pt x="0" y="360425"/>
                </a:lnTo>
                <a:close/>
              </a:path>
            </a:pathLst>
          </a:custGeom>
          <a:ln w="15240">
            <a:solidFill>
              <a:srgbClr val="E0CDCC"/>
            </a:solidFill>
          </a:ln>
        </p:spPr>
        <p:txBody>
          <a:bodyPr wrap="square" lIns="0" tIns="0" rIns="0" bIns="0" rtlCol="0"/>
          <a:lstStyle/>
          <a:p>
            <a:pPr defTabSz="685800">
              <a:defRPr/>
            </a:pPr>
            <a:endParaRPr sz="1350" dirty="0">
              <a:solidFill>
                <a:prstClr val="black"/>
              </a:solidFill>
              <a:latin typeface="Calibri"/>
            </a:endParaRPr>
          </a:p>
        </p:txBody>
      </p:sp>
      <p:sp>
        <p:nvSpPr>
          <p:cNvPr id="20" name="object 20"/>
          <p:cNvSpPr/>
          <p:nvPr/>
        </p:nvSpPr>
        <p:spPr>
          <a:xfrm>
            <a:off x="6774560" y="3446144"/>
            <a:ext cx="491490" cy="491490"/>
          </a:xfrm>
          <a:custGeom>
            <a:avLst/>
            <a:gdLst/>
            <a:ahLst/>
            <a:cxnLst/>
            <a:rect l="l" t="t" r="r" b="b"/>
            <a:pathLst>
              <a:path w="655320" h="655320">
                <a:moveTo>
                  <a:pt x="655320" y="360425"/>
                </a:moveTo>
                <a:lnTo>
                  <a:pt x="0" y="360425"/>
                </a:lnTo>
                <a:lnTo>
                  <a:pt x="327659" y="655319"/>
                </a:lnTo>
                <a:lnTo>
                  <a:pt x="655320" y="360425"/>
                </a:lnTo>
                <a:close/>
              </a:path>
              <a:path w="655320" h="655320">
                <a:moveTo>
                  <a:pt x="507873" y="0"/>
                </a:moveTo>
                <a:lnTo>
                  <a:pt x="147447" y="0"/>
                </a:lnTo>
                <a:lnTo>
                  <a:pt x="147447" y="360425"/>
                </a:lnTo>
                <a:lnTo>
                  <a:pt x="507873" y="360425"/>
                </a:lnTo>
                <a:lnTo>
                  <a:pt x="507873" y="0"/>
                </a:lnTo>
                <a:close/>
              </a:path>
            </a:pathLst>
          </a:custGeom>
          <a:solidFill>
            <a:srgbClr val="E0CDCC">
              <a:alpha val="90194"/>
            </a:srgbClr>
          </a:solidFill>
        </p:spPr>
        <p:txBody>
          <a:bodyPr wrap="square" lIns="0" tIns="0" rIns="0" bIns="0" rtlCol="0"/>
          <a:lstStyle/>
          <a:p>
            <a:pPr defTabSz="685800">
              <a:defRPr/>
            </a:pPr>
            <a:endParaRPr sz="1350" dirty="0">
              <a:solidFill>
                <a:prstClr val="black"/>
              </a:solidFill>
              <a:latin typeface="Calibri"/>
            </a:endParaRPr>
          </a:p>
        </p:txBody>
      </p:sp>
      <p:sp>
        <p:nvSpPr>
          <p:cNvPr id="21" name="object 21"/>
          <p:cNvSpPr/>
          <p:nvPr/>
        </p:nvSpPr>
        <p:spPr>
          <a:xfrm>
            <a:off x="6774560" y="3446144"/>
            <a:ext cx="491490" cy="491490"/>
          </a:xfrm>
          <a:custGeom>
            <a:avLst/>
            <a:gdLst/>
            <a:ahLst/>
            <a:cxnLst/>
            <a:rect l="l" t="t" r="r" b="b"/>
            <a:pathLst>
              <a:path w="655320" h="655320">
                <a:moveTo>
                  <a:pt x="0" y="360425"/>
                </a:moveTo>
                <a:lnTo>
                  <a:pt x="147447" y="360425"/>
                </a:lnTo>
                <a:lnTo>
                  <a:pt x="147447" y="0"/>
                </a:lnTo>
                <a:lnTo>
                  <a:pt x="507873" y="0"/>
                </a:lnTo>
                <a:lnTo>
                  <a:pt x="507873" y="360425"/>
                </a:lnTo>
                <a:lnTo>
                  <a:pt x="655320" y="360425"/>
                </a:lnTo>
                <a:lnTo>
                  <a:pt x="327659" y="655319"/>
                </a:lnTo>
                <a:lnTo>
                  <a:pt x="0" y="360425"/>
                </a:lnTo>
                <a:close/>
              </a:path>
            </a:pathLst>
          </a:custGeom>
          <a:ln w="15240">
            <a:solidFill>
              <a:srgbClr val="E0CDCC"/>
            </a:solidFill>
          </a:ln>
        </p:spPr>
        <p:txBody>
          <a:bodyPr wrap="square" lIns="0" tIns="0" rIns="0" bIns="0" rtlCol="0"/>
          <a:lstStyle/>
          <a:p>
            <a:pPr defTabSz="685800">
              <a:defRPr/>
            </a:pPr>
            <a:endParaRPr sz="1350" dirty="0">
              <a:solidFill>
                <a:prstClr val="black"/>
              </a:solidFill>
              <a:latin typeface="Calibri"/>
            </a:endParaRPr>
          </a:p>
        </p:txBody>
      </p:sp>
      <p:sp>
        <p:nvSpPr>
          <p:cNvPr id="22" name="object 22"/>
          <p:cNvSpPr/>
          <p:nvPr/>
        </p:nvSpPr>
        <p:spPr>
          <a:xfrm>
            <a:off x="7215758" y="4339971"/>
            <a:ext cx="491490" cy="491490"/>
          </a:xfrm>
          <a:custGeom>
            <a:avLst/>
            <a:gdLst/>
            <a:ahLst/>
            <a:cxnLst/>
            <a:rect l="l" t="t" r="r" b="b"/>
            <a:pathLst>
              <a:path w="655320" h="655320">
                <a:moveTo>
                  <a:pt x="655320" y="360426"/>
                </a:moveTo>
                <a:lnTo>
                  <a:pt x="0" y="360426"/>
                </a:lnTo>
                <a:lnTo>
                  <a:pt x="327660" y="655320"/>
                </a:lnTo>
                <a:lnTo>
                  <a:pt x="655320" y="360426"/>
                </a:lnTo>
                <a:close/>
              </a:path>
              <a:path w="655320" h="655320">
                <a:moveTo>
                  <a:pt x="507873" y="0"/>
                </a:moveTo>
                <a:lnTo>
                  <a:pt x="147447" y="0"/>
                </a:lnTo>
                <a:lnTo>
                  <a:pt x="147447" y="360426"/>
                </a:lnTo>
                <a:lnTo>
                  <a:pt x="507873" y="360426"/>
                </a:lnTo>
                <a:lnTo>
                  <a:pt x="507873" y="0"/>
                </a:lnTo>
                <a:close/>
              </a:path>
            </a:pathLst>
          </a:custGeom>
          <a:solidFill>
            <a:srgbClr val="E0CDCC">
              <a:alpha val="90194"/>
            </a:srgbClr>
          </a:solidFill>
        </p:spPr>
        <p:txBody>
          <a:bodyPr wrap="square" lIns="0" tIns="0" rIns="0" bIns="0" rtlCol="0"/>
          <a:lstStyle/>
          <a:p>
            <a:pPr defTabSz="685800">
              <a:defRPr/>
            </a:pPr>
            <a:endParaRPr sz="1350" dirty="0">
              <a:solidFill>
                <a:prstClr val="black"/>
              </a:solidFill>
              <a:latin typeface="Calibri"/>
            </a:endParaRPr>
          </a:p>
        </p:txBody>
      </p:sp>
      <p:sp>
        <p:nvSpPr>
          <p:cNvPr id="23" name="object 23"/>
          <p:cNvSpPr/>
          <p:nvPr/>
        </p:nvSpPr>
        <p:spPr>
          <a:xfrm>
            <a:off x="7215758" y="4339971"/>
            <a:ext cx="491490" cy="491490"/>
          </a:xfrm>
          <a:custGeom>
            <a:avLst/>
            <a:gdLst/>
            <a:ahLst/>
            <a:cxnLst/>
            <a:rect l="l" t="t" r="r" b="b"/>
            <a:pathLst>
              <a:path w="655320" h="655320">
                <a:moveTo>
                  <a:pt x="0" y="360426"/>
                </a:moveTo>
                <a:lnTo>
                  <a:pt x="147447" y="360426"/>
                </a:lnTo>
                <a:lnTo>
                  <a:pt x="147447" y="0"/>
                </a:lnTo>
                <a:lnTo>
                  <a:pt x="507873" y="0"/>
                </a:lnTo>
                <a:lnTo>
                  <a:pt x="507873" y="360426"/>
                </a:lnTo>
                <a:lnTo>
                  <a:pt x="655320" y="360426"/>
                </a:lnTo>
                <a:lnTo>
                  <a:pt x="327660" y="655320"/>
                </a:lnTo>
                <a:lnTo>
                  <a:pt x="0" y="360426"/>
                </a:lnTo>
                <a:close/>
              </a:path>
            </a:pathLst>
          </a:custGeom>
          <a:ln w="15240">
            <a:solidFill>
              <a:srgbClr val="E0CDCC"/>
            </a:solidFill>
          </a:ln>
        </p:spPr>
        <p:txBody>
          <a:bodyPr wrap="square" lIns="0" tIns="0" rIns="0" bIns="0" rtlCol="0"/>
          <a:lstStyle/>
          <a:p>
            <a:pPr defTabSz="685800">
              <a:defRPr/>
            </a:pPr>
            <a:endParaRPr sz="1350" dirty="0">
              <a:solidFill>
                <a:prstClr val="black"/>
              </a:solidFill>
              <a:latin typeface="Calibri"/>
            </a:endParaRPr>
          </a:p>
        </p:txBody>
      </p:sp>
      <p:pic>
        <p:nvPicPr>
          <p:cNvPr id="24" name="Immagine 23">
            <a:extLst>
              <a:ext uri="{FF2B5EF4-FFF2-40B4-BE49-F238E27FC236}">
                <a16:creationId xmlns:a16="http://schemas.microsoft.com/office/drawing/2014/main" id="{A4FFBECD-88CE-7A4F-AD48-A7C8DD3C3D47}"/>
              </a:ext>
            </a:extLst>
          </p:cNvPr>
          <p:cNvPicPr>
            <a:picLocks noChangeAspect="1"/>
          </p:cNvPicPr>
          <p:nvPr/>
        </p:nvPicPr>
        <p:blipFill>
          <a:blip r:embed="rId2"/>
          <a:stretch>
            <a:fillRect/>
          </a:stretch>
        </p:blipFill>
        <p:spPr>
          <a:xfrm>
            <a:off x="7957868" y="0"/>
            <a:ext cx="1155700" cy="1155700"/>
          </a:xfrm>
          <a:prstGeom prst="rect">
            <a:avLst/>
          </a:prstGeom>
        </p:spPr>
      </p:pic>
    </p:spTree>
    <p:extLst>
      <p:ext uri="{BB962C8B-B14F-4D97-AF65-F5344CB8AC3E}">
        <p14:creationId xmlns:p14="http://schemas.microsoft.com/office/powerpoint/2010/main" val="27551173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28600" y="121550"/>
            <a:ext cx="7620000" cy="1118094"/>
          </a:xfrm>
          <a:prstGeom prst="rect">
            <a:avLst/>
          </a:prstGeom>
        </p:spPr>
        <p:txBody>
          <a:bodyPr vert="horz" wrap="square" lIns="0" tIns="10001" rIns="0" bIns="0" rtlCol="0" anchor="ctr">
            <a:spAutoFit/>
          </a:bodyPr>
          <a:lstStyle/>
          <a:p>
            <a:pPr marL="9525">
              <a:spcBef>
                <a:spcPts val="79"/>
              </a:spcBef>
            </a:pPr>
            <a:r>
              <a:rPr sz="3600" b="1" spc="-4" dirty="0">
                <a:solidFill>
                  <a:srgbClr val="00B415"/>
                </a:solidFill>
              </a:rPr>
              <a:t>Relazione sulla </a:t>
            </a:r>
            <a:r>
              <a:rPr sz="3600" b="1" dirty="0">
                <a:solidFill>
                  <a:srgbClr val="00B415"/>
                </a:solidFill>
              </a:rPr>
              <a:t>tecnica di valutazione del</a:t>
            </a:r>
            <a:r>
              <a:rPr sz="3600" b="1" spc="-98" dirty="0">
                <a:solidFill>
                  <a:srgbClr val="00B415"/>
                </a:solidFill>
              </a:rPr>
              <a:t> </a:t>
            </a:r>
            <a:r>
              <a:rPr sz="3600" b="1" dirty="0">
                <a:solidFill>
                  <a:srgbClr val="00B415"/>
                </a:solidFill>
              </a:rPr>
              <a:t>design</a:t>
            </a:r>
          </a:p>
        </p:txBody>
      </p:sp>
      <p:sp>
        <p:nvSpPr>
          <p:cNvPr id="6" name="object 6"/>
          <p:cNvSpPr txBox="1">
            <a:spLocks noGrp="1"/>
          </p:cNvSpPr>
          <p:nvPr>
            <p:ph type="body" idx="1"/>
          </p:nvPr>
        </p:nvSpPr>
        <p:spPr>
          <a:xfrm>
            <a:off x="457200" y="1371600"/>
            <a:ext cx="8572500" cy="4805803"/>
          </a:xfrm>
          <a:prstGeom prst="rect">
            <a:avLst/>
          </a:prstGeom>
        </p:spPr>
        <p:txBody>
          <a:bodyPr vert="horz" wrap="square" lIns="0" tIns="9525" rIns="0" bIns="0" rtlCol="0">
            <a:spAutoFit/>
          </a:bodyPr>
          <a:lstStyle/>
          <a:p>
            <a:pPr marL="891540" marR="3810" indent="-258604">
              <a:spcBef>
                <a:spcPts val="75"/>
              </a:spcBef>
              <a:tabLst>
                <a:tab pos="892016" algn="l"/>
              </a:tabLst>
            </a:pPr>
            <a:r>
              <a:rPr sz="2000" dirty="0"/>
              <a:t>La </a:t>
            </a:r>
            <a:r>
              <a:rPr sz="2000" spc="4" dirty="0"/>
              <a:t>tecnica </a:t>
            </a:r>
            <a:r>
              <a:rPr sz="2000" spc="-4" dirty="0"/>
              <a:t>scelta </a:t>
            </a:r>
            <a:r>
              <a:rPr sz="2000" dirty="0"/>
              <a:t>per </a:t>
            </a:r>
            <a:r>
              <a:rPr sz="2000" spc="-8" dirty="0"/>
              <a:t>valutare </a:t>
            </a:r>
            <a:r>
              <a:rPr sz="2000" spc="-4" dirty="0"/>
              <a:t>l'usabilità del </a:t>
            </a:r>
            <a:r>
              <a:rPr sz="2000" spc="-8" dirty="0"/>
              <a:t>sistema </a:t>
            </a:r>
            <a:r>
              <a:rPr sz="2000" spc="-4" dirty="0"/>
              <a:t>rispetto ai </a:t>
            </a:r>
            <a:r>
              <a:rPr sz="2000" spc="-8" dirty="0"/>
              <a:t>task </a:t>
            </a:r>
            <a:r>
              <a:rPr sz="2000" dirty="0"/>
              <a:t>e </a:t>
            </a:r>
            <a:r>
              <a:rPr sz="2000" spc="-8" dirty="0"/>
              <a:t>agli </a:t>
            </a:r>
            <a:r>
              <a:rPr sz="2000" dirty="0"/>
              <a:t>scenari </a:t>
            </a:r>
            <a:r>
              <a:rPr sz="2000" spc="-4" dirty="0"/>
              <a:t>d'uso </a:t>
            </a:r>
            <a:r>
              <a:rPr sz="2000" dirty="0"/>
              <a:t>è </a:t>
            </a:r>
            <a:r>
              <a:rPr sz="2000" spc="-8" dirty="0"/>
              <a:t>stata  </a:t>
            </a:r>
            <a:r>
              <a:rPr sz="2000" spc="8" dirty="0"/>
              <a:t>il </a:t>
            </a:r>
            <a:r>
              <a:rPr sz="2000" i="1" u="sng" dirty="0">
                <a:uFill>
                  <a:solidFill>
                    <a:srgbClr val="404040"/>
                  </a:solidFill>
                </a:uFill>
                <a:latin typeface="Century Gothic"/>
                <a:cs typeface="Century Gothic"/>
              </a:rPr>
              <a:t>cognitive</a:t>
            </a:r>
            <a:r>
              <a:rPr sz="2000" i="1" u="sng" spc="-56" dirty="0">
                <a:uFill>
                  <a:solidFill>
                    <a:srgbClr val="404040"/>
                  </a:solidFill>
                </a:uFill>
                <a:latin typeface="Century Gothic"/>
                <a:cs typeface="Century Gothic"/>
              </a:rPr>
              <a:t> </a:t>
            </a:r>
            <a:r>
              <a:rPr sz="2000" i="1" u="sng" spc="4" dirty="0">
                <a:uFill>
                  <a:solidFill>
                    <a:srgbClr val="404040"/>
                  </a:solidFill>
                </a:uFill>
                <a:latin typeface="Century Gothic"/>
                <a:cs typeface="Century Gothic"/>
              </a:rPr>
              <a:t>walkthrough</a:t>
            </a:r>
            <a:r>
              <a:rPr sz="2000" i="1" spc="4" dirty="0">
                <a:latin typeface="Century Gothic"/>
                <a:cs typeface="Century Gothic"/>
              </a:rPr>
              <a:t>.</a:t>
            </a:r>
          </a:p>
          <a:p>
            <a:pPr marL="633413">
              <a:spcBef>
                <a:spcPts val="758"/>
              </a:spcBef>
            </a:pPr>
            <a:r>
              <a:rPr sz="2000" spc="-4" dirty="0"/>
              <a:t>Esaminiamo </a:t>
            </a:r>
            <a:r>
              <a:rPr sz="2000" dirty="0"/>
              <a:t>un </a:t>
            </a:r>
            <a:r>
              <a:rPr sz="2000" spc="-8" dirty="0"/>
              <a:t>task</a:t>
            </a:r>
            <a:r>
              <a:rPr sz="2000" spc="23" dirty="0"/>
              <a:t> </a:t>
            </a:r>
            <a:r>
              <a:rPr sz="2000" spc="-4" dirty="0"/>
              <a:t>rappresentativo:</a:t>
            </a:r>
          </a:p>
          <a:p>
            <a:pPr marL="891540" indent="-258604">
              <a:spcBef>
                <a:spcPts val="758"/>
              </a:spcBef>
              <a:buClr>
                <a:srgbClr val="A42F0F"/>
              </a:buClr>
              <a:buFont typeface="Arial"/>
              <a:buChar char="•"/>
              <a:tabLst>
                <a:tab pos="892016" algn="l"/>
                <a:tab pos="892493" algn="l"/>
              </a:tabLst>
            </a:pPr>
            <a:r>
              <a:rPr sz="2000" spc="-4" dirty="0"/>
              <a:t>Compilare </a:t>
            </a:r>
            <a:r>
              <a:rPr sz="2000" dirty="0"/>
              <a:t>una form per </a:t>
            </a:r>
            <a:r>
              <a:rPr sz="2000" spc="4" dirty="0"/>
              <a:t>inserire </a:t>
            </a:r>
            <a:r>
              <a:rPr sz="2000" dirty="0"/>
              <a:t>un</a:t>
            </a:r>
            <a:r>
              <a:rPr sz="2000" spc="-105" dirty="0"/>
              <a:t> </a:t>
            </a:r>
            <a:r>
              <a:rPr sz="2000" spc="-8" dirty="0"/>
              <a:t>items.</a:t>
            </a:r>
          </a:p>
          <a:p>
            <a:pPr marL="891540" indent="-258604">
              <a:spcBef>
                <a:spcPts val="739"/>
              </a:spcBef>
              <a:buClr>
                <a:srgbClr val="A42F0F"/>
              </a:buClr>
              <a:buFont typeface="Wingdings"/>
              <a:buChar char=""/>
              <a:tabLst>
                <a:tab pos="892016" algn="l"/>
                <a:tab pos="892493" algn="l"/>
              </a:tabLst>
            </a:pPr>
            <a:r>
              <a:rPr sz="2000" b="1" spc="-4" dirty="0">
                <a:solidFill>
                  <a:srgbClr val="C00000"/>
                </a:solidFill>
                <a:latin typeface="Century Gothic"/>
                <a:cs typeface="Century Gothic"/>
              </a:rPr>
              <a:t>Azioni necessarie </a:t>
            </a:r>
            <a:r>
              <a:rPr sz="2000" b="1" dirty="0">
                <a:solidFill>
                  <a:srgbClr val="C00000"/>
                </a:solidFill>
                <a:latin typeface="Century Gothic"/>
                <a:cs typeface="Century Gothic"/>
              </a:rPr>
              <a:t>per completare il </a:t>
            </a:r>
            <a:r>
              <a:rPr sz="2000" b="1" spc="-4" dirty="0">
                <a:solidFill>
                  <a:srgbClr val="C00000"/>
                </a:solidFill>
                <a:latin typeface="Century Gothic"/>
                <a:cs typeface="Century Gothic"/>
              </a:rPr>
              <a:t>task</a:t>
            </a:r>
            <a:r>
              <a:rPr sz="2000" b="1" spc="-75" dirty="0">
                <a:solidFill>
                  <a:srgbClr val="C00000"/>
                </a:solidFill>
                <a:latin typeface="Century Gothic"/>
                <a:cs typeface="Century Gothic"/>
              </a:rPr>
              <a:t> </a:t>
            </a:r>
            <a:r>
              <a:rPr sz="2000" b="1" dirty="0">
                <a:solidFill>
                  <a:srgbClr val="C00000"/>
                </a:solidFill>
                <a:latin typeface="Century Gothic"/>
                <a:cs typeface="Century Gothic"/>
              </a:rPr>
              <a:t>principale</a:t>
            </a:r>
          </a:p>
          <a:p>
            <a:pPr marL="891540" indent="-258604">
              <a:spcBef>
                <a:spcPts val="758"/>
              </a:spcBef>
              <a:buClr>
                <a:srgbClr val="A42F0F"/>
              </a:buClr>
              <a:buFont typeface="Wingdings"/>
              <a:buChar char=""/>
              <a:tabLst>
                <a:tab pos="892016" algn="l"/>
                <a:tab pos="892493" algn="l"/>
              </a:tabLst>
            </a:pPr>
            <a:r>
              <a:rPr sz="2000" b="1" spc="-4" dirty="0">
                <a:latin typeface="Century Gothic"/>
                <a:cs typeface="Century Gothic"/>
              </a:rPr>
              <a:t>Accedere </a:t>
            </a:r>
            <a:r>
              <a:rPr sz="2000" b="1" dirty="0">
                <a:latin typeface="Century Gothic"/>
                <a:cs typeface="Century Gothic"/>
              </a:rPr>
              <a:t>alla sezione </a:t>
            </a:r>
            <a:r>
              <a:rPr sz="2000" b="1" spc="-8" dirty="0">
                <a:latin typeface="Century Gothic"/>
                <a:cs typeface="Century Gothic"/>
              </a:rPr>
              <a:t>utente </a:t>
            </a:r>
            <a:r>
              <a:rPr sz="2000" b="1" dirty="0">
                <a:latin typeface="Century Gothic"/>
                <a:cs typeface="Century Gothic"/>
              </a:rPr>
              <a:t>premendo</a:t>
            </a:r>
            <a:r>
              <a:rPr sz="2000" b="1" spc="-86" dirty="0">
                <a:latin typeface="Century Gothic"/>
                <a:cs typeface="Century Gothic"/>
              </a:rPr>
              <a:t> </a:t>
            </a:r>
            <a:r>
              <a:rPr sz="2000" b="1" dirty="0">
                <a:latin typeface="Century Gothic"/>
                <a:cs typeface="Century Gothic"/>
              </a:rPr>
              <a:t>l'icona.</a:t>
            </a:r>
          </a:p>
          <a:p>
            <a:pPr marL="848201" indent="-215265">
              <a:spcBef>
                <a:spcPts val="758"/>
              </a:spcBef>
              <a:buClr>
                <a:srgbClr val="A42F0F"/>
              </a:buClr>
              <a:buFont typeface="Arial"/>
              <a:buChar char="•"/>
              <a:tabLst>
                <a:tab pos="848678" algn="l"/>
                <a:tab pos="849154" algn="l"/>
              </a:tabLst>
            </a:pPr>
            <a:r>
              <a:rPr sz="2000" b="1" i="1" spc="-4" dirty="0">
                <a:solidFill>
                  <a:srgbClr val="718552"/>
                </a:solidFill>
                <a:latin typeface="Century Gothic"/>
                <a:cs typeface="Century Gothic"/>
              </a:rPr>
              <a:t>Risposta </a:t>
            </a:r>
            <a:r>
              <a:rPr sz="2000" b="1" i="1" dirty="0">
                <a:solidFill>
                  <a:srgbClr val="718552"/>
                </a:solidFill>
                <a:latin typeface="Century Gothic"/>
                <a:cs typeface="Century Gothic"/>
              </a:rPr>
              <a:t>del sistema: </a:t>
            </a:r>
            <a:r>
              <a:rPr sz="2000" spc="15" dirty="0"/>
              <a:t>Il </a:t>
            </a:r>
            <a:r>
              <a:rPr sz="2000" spc="-8" dirty="0"/>
              <a:t>sistema mostra </a:t>
            </a:r>
            <a:r>
              <a:rPr sz="2000" dirty="0"/>
              <a:t>un login </a:t>
            </a:r>
            <a:r>
              <a:rPr sz="2000" i="1" spc="-4" dirty="0">
                <a:latin typeface="Century Gothic"/>
                <a:cs typeface="Century Gothic"/>
              </a:rPr>
              <a:t>"inserisci il nome </a:t>
            </a:r>
            <a:r>
              <a:rPr sz="2000" i="1" spc="8" dirty="0">
                <a:latin typeface="Century Gothic"/>
                <a:cs typeface="Century Gothic"/>
              </a:rPr>
              <a:t>utente </a:t>
            </a:r>
            <a:r>
              <a:rPr sz="2000" i="1" dirty="0">
                <a:latin typeface="Century Gothic"/>
                <a:cs typeface="Century Gothic"/>
              </a:rPr>
              <a:t>e</a:t>
            </a:r>
            <a:r>
              <a:rPr sz="2000" i="1" spc="-71" dirty="0">
                <a:latin typeface="Century Gothic"/>
                <a:cs typeface="Century Gothic"/>
              </a:rPr>
              <a:t> </a:t>
            </a:r>
            <a:r>
              <a:rPr sz="2000" i="1" spc="-4" dirty="0">
                <a:latin typeface="Century Gothic"/>
                <a:cs typeface="Century Gothic"/>
              </a:rPr>
              <a:t>password"</a:t>
            </a:r>
          </a:p>
          <a:p>
            <a:pPr marL="848201" indent="-215265">
              <a:spcBef>
                <a:spcPts val="739"/>
              </a:spcBef>
              <a:buClr>
                <a:srgbClr val="A42F0F"/>
              </a:buClr>
              <a:buFont typeface="Arial"/>
              <a:buChar char="•"/>
              <a:tabLst>
                <a:tab pos="848678" algn="l"/>
                <a:tab pos="849154" algn="l"/>
              </a:tabLst>
            </a:pPr>
            <a:r>
              <a:rPr sz="2000" b="1" i="1" spc="-4" dirty="0">
                <a:solidFill>
                  <a:srgbClr val="718552"/>
                </a:solidFill>
                <a:latin typeface="Century Gothic"/>
                <a:cs typeface="Century Gothic"/>
              </a:rPr>
              <a:t>Risposta </a:t>
            </a:r>
            <a:r>
              <a:rPr sz="2000" b="1" i="1" dirty="0">
                <a:solidFill>
                  <a:srgbClr val="718552"/>
                </a:solidFill>
                <a:latin typeface="Century Gothic"/>
                <a:cs typeface="Century Gothic"/>
              </a:rPr>
              <a:t>del </a:t>
            </a:r>
            <a:r>
              <a:rPr sz="2000" b="1" i="1" spc="-4" dirty="0">
                <a:solidFill>
                  <a:srgbClr val="718552"/>
                </a:solidFill>
                <a:latin typeface="Century Gothic"/>
                <a:cs typeface="Century Gothic"/>
              </a:rPr>
              <a:t>sistema: </a:t>
            </a:r>
            <a:r>
              <a:rPr sz="2000" spc="15" dirty="0"/>
              <a:t>Il </a:t>
            </a:r>
            <a:r>
              <a:rPr sz="2000" spc="-8" dirty="0"/>
              <a:t>sistema </a:t>
            </a:r>
            <a:r>
              <a:rPr sz="2000" dirty="0"/>
              <a:t>è </a:t>
            </a:r>
            <a:r>
              <a:rPr sz="2000" spc="8" dirty="0"/>
              <a:t>in </a:t>
            </a:r>
            <a:r>
              <a:rPr sz="2000" spc="-8" dirty="0"/>
              <a:t>attesa </a:t>
            </a:r>
            <a:r>
              <a:rPr sz="2000" spc="-4" dirty="0"/>
              <a:t>del </a:t>
            </a:r>
            <a:r>
              <a:rPr sz="2000" spc="-8" dirty="0"/>
              <a:t>completamento da </a:t>
            </a:r>
            <a:r>
              <a:rPr sz="2000" spc="-4" dirty="0"/>
              <a:t>parte</a:t>
            </a:r>
            <a:r>
              <a:rPr sz="2000" spc="60" dirty="0"/>
              <a:t> </a:t>
            </a:r>
            <a:r>
              <a:rPr sz="2000" spc="-4" dirty="0"/>
              <a:t>dell’utente.</a:t>
            </a:r>
          </a:p>
          <a:p>
            <a:pPr marL="891540" indent="-258604">
              <a:spcBef>
                <a:spcPts val="758"/>
              </a:spcBef>
              <a:buClr>
                <a:srgbClr val="A42F0F"/>
              </a:buClr>
              <a:buFont typeface="Wingdings"/>
              <a:buChar char=""/>
              <a:tabLst>
                <a:tab pos="892016" algn="l"/>
                <a:tab pos="892493" algn="l"/>
              </a:tabLst>
            </a:pPr>
            <a:r>
              <a:rPr sz="2000" b="1" spc="-4" dirty="0">
                <a:latin typeface="Century Gothic"/>
                <a:cs typeface="Century Gothic"/>
              </a:rPr>
              <a:t>L’utente completa l’inserimento </a:t>
            </a:r>
            <a:r>
              <a:rPr sz="2000" b="1" dirty="0">
                <a:latin typeface="Century Gothic"/>
                <a:cs typeface="Century Gothic"/>
              </a:rPr>
              <a:t>e </a:t>
            </a:r>
            <a:r>
              <a:rPr sz="2000" b="1" spc="-4" dirty="0">
                <a:latin typeface="Century Gothic"/>
                <a:cs typeface="Century Gothic"/>
              </a:rPr>
              <a:t>clicca</a:t>
            </a:r>
            <a:r>
              <a:rPr sz="2000" b="1" spc="-38" dirty="0">
                <a:latin typeface="Century Gothic"/>
                <a:cs typeface="Century Gothic"/>
              </a:rPr>
              <a:t> </a:t>
            </a:r>
            <a:r>
              <a:rPr sz="2000" b="1" dirty="0">
                <a:latin typeface="Century Gothic"/>
                <a:cs typeface="Century Gothic"/>
              </a:rPr>
              <a:t>OK.</a:t>
            </a:r>
          </a:p>
          <a:p>
            <a:pPr marL="848201" indent="-215265">
              <a:spcBef>
                <a:spcPts val="754"/>
              </a:spcBef>
              <a:buClr>
                <a:srgbClr val="A42F0F"/>
              </a:buClr>
              <a:buFont typeface="Arial"/>
              <a:buChar char="•"/>
              <a:tabLst>
                <a:tab pos="848678" algn="l"/>
                <a:tab pos="849154" algn="l"/>
              </a:tabLst>
            </a:pPr>
            <a:r>
              <a:rPr sz="2000" b="1" i="1" spc="-4" dirty="0">
                <a:solidFill>
                  <a:srgbClr val="718552"/>
                </a:solidFill>
                <a:latin typeface="Century Gothic"/>
                <a:cs typeface="Century Gothic"/>
              </a:rPr>
              <a:t>Risposta </a:t>
            </a:r>
            <a:r>
              <a:rPr sz="2000" b="1" i="1" dirty="0">
                <a:solidFill>
                  <a:srgbClr val="718552"/>
                </a:solidFill>
                <a:latin typeface="Century Gothic"/>
                <a:cs typeface="Century Gothic"/>
              </a:rPr>
              <a:t>del </a:t>
            </a:r>
            <a:r>
              <a:rPr sz="2000" b="1" i="1" spc="-4" dirty="0">
                <a:solidFill>
                  <a:srgbClr val="718552"/>
                </a:solidFill>
                <a:latin typeface="Century Gothic"/>
                <a:cs typeface="Century Gothic"/>
              </a:rPr>
              <a:t>sistema: </a:t>
            </a:r>
            <a:r>
              <a:rPr sz="2000" spc="15" dirty="0"/>
              <a:t>Il </a:t>
            </a:r>
            <a:r>
              <a:rPr sz="2000" spc="-8" dirty="0"/>
              <a:t>sistema mostra </a:t>
            </a:r>
            <a:r>
              <a:rPr sz="2000" dirty="0"/>
              <a:t>un form con i </a:t>
            </a:r>
            <a:r>
              <a:rPr sz="2000" spc="-4" dirty="0"/>
              <a:t>dati, immagine della</a:t>
            </a:r>
            <a:r>
              <a:rPr sz="2000" spc="4" dirty="0"/>
              <a:t> </a:t>
            </a:r>
            <a:r>
              <a:rPr sz="2000" spc="-4" dirty="0"/>
              <a:t>pianta</a:t>
            </a:r>
            <a:r>
              <a:rPr lang="it-IT" sz="2000" spc="-4" dirty="0"/>
              <a:t> </a:t>
            </a:r>
            <a:r>
              <a:rPr sz="2000" spc="-4" dirty="0"/>
              <a:t>rappresentativa </a:t>
            </a:r>
            <a:r>
              <a:rPr sz="2000" dirty="0"/>
              <a:t>e </a:t>
            </a:r>
            <a:r>
              <a:rPr sz="2000" spc="-4" dirty="0"/>
              <a:t>le mansioni da</a:t>
            </a:r>
            <a:r>
              <a:rPr sz="2000" spc="11" dirty="0"/>
              <a:t> </a:t>
            </a:r>
            <a:r>
              <a:rPr sz="2000" spc="-4" dirty="0"/>
              <a:t>svolgere.</a:t>
            </a:r>
          </a:p>
        </p:txBody>
      </p:sp>
      <p:pic>
        <p:nvPicPr>
          <p:cNvPr id="4" name="Immagine 3">
            <a:extLst>
              <a:ext uri="{FF2B5EF4-FFF2-40B4-BE49-F238E27FC236}">
                <a16:creationId xmlns:a16="http://schemas.microsoft.com/office/drawing/2014/main" id="{58B98769-8ABE-0449-88EE-D98FA813857F}"/>
              </a:ext>
            </a:extLst>
          </p:cNvPr>
          <p:cNvPicPr>
            <a:picLocks noChangeAspect="1"/>
          </p:cNvPicPr>
          <p:nvPr/>
        </p:nvPicPr>
        <p:blipFill>
          <a:blip r:embed="rId2"/>
          <a:stretch>
            <a:fillRect/>
          </a:stretch>
        </p:blipFill>
        <p:spPr>
          <a:xfrm>
            <a:off x="7882681" y="0"/>
            <a:ext cx="1155700" cy="1155700"/>
          </a:xfrm>
          <a:prstGeom prst="rect">
            <a:avLst/>
          </a:prstGeom>
        </p:spPr>
      </p:pic>
    </p:spTree>
    <p:extLst>
      <p:ext uri="{BB962C8B-B14F-4D97-AF65-F5344CB8AC3E}">
        <p14:creationId xmlns:p14="http://schemas.microsoft.com/office/powerpoint/2010/main" val="380650008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015672-CB0F-214C-B2EF-92EE0E8D14A3}"/>
              </a:ext>
            </a:extLst>
          </p:cNvPr>
          <p:cNvSpPr>
            <a:spLocks noGrp="1"/>
          </p:cNvSpPr>
          <p:nvPr>
            <p:ph type="title"/>
          </p:nvPr>
        </p:nvSpPr>
        <p:spPr>
          <a:xfrm>
            <a:off x="30866" y="152400"/>
            <a:ext cx="8229600" cy="1143000"/>
          </a:xfrm>
        </p:spPr>
        <p:txBody>
          <a:bodyPr>
            <a:normAutofit fontScale="90000"/>
          </a:bodyPr>
          <a:lstStyle/>
          <a:p>
            <a:pPr algn="l"/>
            <a:r>
              <a:rPr lang="it-IT" sz="2000" b="1" spc="-4" dirty="0">
                <a:solidFill>
                  <a:schemeClr val="bg1"/>
                </a:solidFill>
                <a:latin typeface="Century Gothic"/>
                <a:cs typeface="Century Gothic"/>
              </a:rPr>
              <a:t>Per ogni azione </a:t>
            </a:r>
            <a:r>
              <a:rPr lang="it-IT" sz="2000" b="1" dirty="0">
                <a:solidFill>
                  <a:schemeClr val="bg1"/>
                </a:solidFill>
                <a:latin typeface="Century Gothic"/>
                <a:cs typeface="Century Gothic"/>
              </a:rPr>
              <a:t>la </a:t>
            </a:r>
            <a:r>
              <a:rPr lang="it-IT" sz="2000" b="1" spc="-4" dirty="0">
                <a:solidFill>
                  <a:schemeClr val="bg1"/>
                </a:solidFill>
                <a:latin typeface="Century Gothic"/>
                <a:cs typeface="Century Gothic"/>
              </a:rPr>
              <a:t>valutazione </a:t>
            </a:r>
            <a:r>
              <a:rPr lang="it-IT" sz="2000" b="1" dirty="0">
                <a:solidFill>
                  <a:schemeClr val="bg1"/>
                </a:solidFill>
                <a:latin typeface="Century Gothic"/>
                <a:cs typeface="Century Gothic"/>
              </a:rPr>
              <a:t>è stata </a:t>
            </a:r>
            <a:r>
              <a:rPr lang="it-IT" sz="2000" b="1" spc="-4" dirty="0">
                <a:solidFill>
                  <a:schemeClr val="bg1"/>
                </a:solidFill>
                <a:latin typeface="Century Gothic"/>
                <a:cs typeface="Century Gothic"/>
              </a:rPr>
              <a:t>condotta </a:t>
            </a:r>
            <a:r>
              <a:rPr lang="it-IT" sz="2000" b="1" dirty="0">
                <a:solidFill>
                  <a:schemeClr val="bg1"/>
                </a:solidFill>
                <a:latin typeface="Century Gothic"/>
                <a:cs typeface="Century Gothic"/>
              </a:rPr>
              <a:t>rispondendo  </a:t>
            </a:r>
            <a:r>
              <a:rPr lang="it-IT" sz="2000" b="1" spc="-4" dirty="0">
                <a:solidFill>
                  <a:schemeClr val="bg1"/>
                </a:solidFill>
                <a:latin typeface="Century Gothic"/>
                <a:cs typeface="Century Gothic"/>
              </a:rPr>
              <a:t>alle </a:t>
            </a:r>
            <a:r>
              <a:rPr lang="it-IT" sz="2000" b="1" dirty="0">
                <a:solidFill>
                  <a:schemeClr val="bg1"/>
                </a:solidFill>
                <a:latin typeface="Century Gothic"/>
                <a:cs typeface="Century Gothic"/>
              </a:rPr>
              <a:t>seguenti</a:t>
            </a:r>
            <a:r>
              <a:rPr lang="it-IT" sz="2000" b="1" spc="-4" dirty="0">
                <a:solidFill>
                  <a:schemeClr val="bg1"/>
                </a:solidFill>
                <a:latin typeface="Century Gothic"/>
                <a:cs typeface="Century Gothic"/>
              </a:rPr>
              <a:t> domande:</a:t>
            </a:r>
            <a:br>
              <a:rPr lang="it-IT" dirty="0">
                <a:solidFill>
                  <a:schemeClr val="bg1"/>
                </a:solidFill>
                <a:latin typeface="Century Gothic"/>
                <a:cs typeface="Century Gothic"/>
              </a:rPr>
            </a:br>
            <a:endParaRPr lang="it-IT" dirty="0"/>
          </a:p>
        </p:txBody>
      </p:sp>
      <p:sp>
        <p:nvSpPr>
          <p:cNvPr id="3" name="Segnaposto contenuto 2">
            <a:extLst>
              <a:ext uri="{FF2B5EF4-FFF2-40B4-BE49-F238E27FC236}">
                <a16:creationId xmlns:a16="http://schemas.microsoft.com/office/drawing/2014/main" id="{DB242B3B-B4B5-A84D-B59F-0EE70738B5BC}"/>
              </a:ext>
            </a:extLst>
          </p:cNvPr>
          <p:cNvSpPr>
            <a:spLocks noGrp="1"/>
          </p:cNvSpPr>
          <p:nvPr>
            <p:ph idx="1"/>
          </p:nvPr>
        </p:nvSpPr>
        <p:spPr>
          <a:xfrm>
            <a:off x="1066800" y="2027237"/>
            <a:ext cx="8229600" cy="4525963"/>
          </a:xfrm>
        </p:spPr>
        <p:txBody>
          <a:bodyPr/>
          <a:lstStyle/>
          <a:p>
            <a:pPr marL="351949" defTabSz="685800">
              <a:spcBef>
                <a:spcPts val="499"/>
              </a:spcBef>
              <a:buClr>
                <a:srgbClr val="A42F0F"/>
              </a:buClr>
              <a:buFont typeface="Wingdings" pitchFamily="2" charset="2"/>
              <a:buChar char="ü"/>
              <a:tabLst>
                <a:tab pos="268129" algn="l"/>
              </a:tabLst>
              <a:defRPr/>
            </a:pPr>
            <a:r>
              <a:rPr lang="it-IT" sz="2000" spc="-11" dirty="0">
                <a:solidFill>
                  <a:srgbClr val="404040"/>
                </a:solidFill>
                <a:latin typeface="Century Gothic"/>
                <a:cs typeface="Century Gothic"/>
              </a:rPr>
              <a:t>L’utente tenterà </a:t>
            </a:r>
            <a:r>
              <a:rPr lang="it-IT" sz="2000" dirty="0">
                <a:solidFill>
                  <a:srgbClr val="404040"/>
                </a:solidFill>
                <a:latin typeface="Century Gothic"/>
                <a:cs typeface="Century Gothic"/>
              </a:rPr>
              <a:t>di </a:t>
            </a:r>
            <a:r>
              <a:rPr lang="it-IT" sz="2000" spc="-4" dirty="0">
                <a:solidFill>
                  <a:srgbClr val="404040"/>
                </a:solidFill>
                <a:latin typeface="Century Gothic"/>
                <a:cs typeface="Century Gothic"/>
              </a:rPr>
              <a:t>produrre </a:t>
            </a:r>
            <a:r>
              <a:rPr lang="it-IT" sz="2000" spc="-8" dirty="0">
                <a:solidFill>
                  <a:srgbClr val="404040"/>
                </a:solidFill>
                <a:latin typeface="Century Gothic"/>
                <a:cs typeface="Century Gothic"/>
              </a:rPr>
              <a:t>l’effetto </a:t>
            </a:r>
            <a:r>
              <a:rPr lang="it-IT" sz="2000" dirty="0">
                <a:solidFill>
                  <a:srgbClr val="404040"/>
                </a:solidFill>
                <a:latin typeface="Century Gothic"/>
                <a:cs typeface="Century Gothic"/>
              </a:rPr>
              <a:t>che </a:t>
            </a:r>
            <a:r>
              <a:rPr lang="it-IT" sz="2000" spc="-4" dirty="0">
                <a:solidFill>
                  <a:srgbClr val="404040"/>
                </a:solidFill>
                <a:latin typeface="Century Gothic"/>
                <a:cs typeface="Century Gothic"/>
              </a:rPr>
              <a:t>produce</a:t>
            </a:r>
            <a:r>
              <a:rPr lang="it-IT" sz="2000" spc="195" dirty="0">
                <a:solidFill>
                  <a:srgbClr val="404040"/>
                </a:solidFill>
                <a:latin typeface="Century Gothic"/>
                <a:cs typeface="Century Gothic"/>
              </a:rPr>
              <a:t> </a:t>
            </a:r>
            <a:r>
              <a:rPr lang="it-IT" sz="2000" spc="-4" dirty="0">
                <a:solidFill>
                  <a:srgbClr val="404040"/>
                </a:solidFill>
                <a:latin typeface="Century Gothic"/>
                <a:cs typeface="Century Gothic"/>
              </a:rPr>
              <a:t>l’azione?</a:t>
            </a:r>
            <a:endParaRPr lang="it-IT" sz="2000" dirty="0">
              <a:solidFill>
                <a:prstClr val="black"/>
              </a:solidFill>
              <a:latin typeface="Century Gothic"/>
              <a:cs typeface="Century Gothic"/>
            </a:endParaRPr>
          </a:p>
          <a:p>
            <a:pPr marL="351949" marR="131445" defTabSz="685800">
              <a:lnSpc>
                <a:spcPct val="90000"/>
              </a:lnSpc>
              <a:spcBef>
                <a:spcPts val="754"/>
              </a:spcBef>
              <a:buClr>
                <a:srgbClr val="A42F0F"/>
              </a:buClr>
              <a:buFont typeface="Wingdings" pitchFamily="2" charset="2"/>
              <a:buChar char="ü"/>
              <a:tabLst>
                <a:tab pos="268129" algn="l"/>
              </a:tabLst>
              <a:defRPr/>
            </a:pPr>
            <a:r>
              <a:rPr lang="it-IT" sz="2000" spc="-11" dirty="0">
                <a:solidFill>
                  <a:srgbClr val="404040"/>
                </a:solidFill>
                <a:latin typeface="Century Gothic"/>
                <a:cs typeface="Century Gothic"/>
              </a:rPr>
              <a:t>L’utente </a:t>
            </a:r>
            <a:r>
              <a:rPr lang="it-IT" sz="2000" spc="-8" dirty="0">
                <a:solidFill>
                  <a:srgbClr val="404040"/>
                </a:solidFill>
                <a:latin typeface="Century Gothic"/>
                <a:cs typeface="Century Gothic"/>
              </a:rPr>
              <a:t>noterà </a:t>
            </a:r>
            <a:r>
              <a:rPr lang="it-IT" sz="2000" dirty="0">
                <a:solidFill>
                  <a:srgbClr val="404040"/>
                </a:solidFill>
                <a:latin typeface="Century Gothic"/>
                <a:cs typeface="Century Gothic"/>
              </a:rPr>
              <a:t>che è disponibile </a:t>
            </a:r>
            <a:r>
              <a:rPr lang="it-IT" sz="2000" spc="-4" dirty="0">
                <a:solidFill>
                  <a:srgbClr val="404040"/>
                </a:solidFill>
                <a:latin typeface="Century Gothic"/>
                <a:cs typeface="Century Gothic"/>
              </a:rPr>
              <a:t>sull’interfaccia </a:t>
            </a:r>
            <a:r>
              <a:rPr lang="it-IT" sz="2000" spc="15" dirty="0">
                <a:solidFill>
                  <a:srgbClr val="404040"/>
                </a:solidFill>
                <a:latin typeface="Century Gothic"/>
                <a:cs typeface="Century Gothic"/>
              </a:rPr>
              <a:t>la </a:t>
            </a:r>
            <a:r>
              <a:rPr lang="it-IT" sz="2000" spc="-11" dirty="0">
                <a:solidFill>
                  <a:srgbClr val="404040"/>
                </a:solidFill>
                <a:latin typeface="Century Gothic"/>
                <a:cs typeface="Century Gothic"/>
              </a:rPr>
              <a:t>corretta  </a:t>
            </a:r>
            <a:r>
              <a:rPr lang="it-IT" sz="2000" spc="-8" dirty="0">
                <a:solidFill>
                  <a:srgbClr val="404040"/>
                </a:solidFill>
                <a:latin typeface="Century Gothic"/>
                <a:cs typeface="Century Gothic"/>
              </a:rPr>
              <a:t>azione </a:t>
            </a:r>
            <a:r>
              <a:rPr lang="it-IT" sz="2000" dirty="0">
                <a:solidFill>
                  <a:srgbClr val="404040"/>
                </a:solidFill>
                <a:latin typeface="Century Gothic"/>
                <a:cs typeface="Century Gothic"/>
              </a:rPr>
              <a:t>da </a:t>
            </a:r>
            <a:r>
              <a:rPr lang="it-IT" sz="2000" spc="-4" dirty="0">
                <a:solidFill>
                  <a:srgbClr val="404040"/>
                </a:solidFill>
                <a:latin typeface="Century Gothic"/>
                <a:cs typeface="Century Gothic"/>
              </a:rPr>
              <a:t>eseguire per raggiungere </a:t>
            </a:r>
            <a:r>
              <a:rPr lang="it-IT" sz="2000" spc="-11" dirty="0">
                <a:solidFill>
                  <a:srgbClr val="404040"/>
                </a:solidFill>
                <a:latin typeface="Century Gothic"/>
                <a:cs typeface="Century Gothic"/>
              </a:rPr>
              <a:t>l’obiettivo </a:t>
            </a:r>
            <a:r>
              <a:rPr lang="it-IT" sz="2000" dirty="0">
                <a:solidFill>
                  <a:srgbClr val="404040"/>
                </a:solidFill>
                <a:latin typeface="Century Gothic"/>
                <a:cs typeface="Century Gothic"/>
              </a:rPr>
              <a:t>del  </a:t>
            </a:r>
            <a:r>
              <a:rPr lang="it-IT" sz="2000" spc="-8" dirty="0">
                <a:solidFill>
                  <a:srgbClr val="404040"/>
                </a:solidFill>
                <a:latin typeface="Century Gothic"/>
                <a:cs typeface="Century Gothic"/>
              </a:rPr>
              <a:t>compito?</a:t>
            </a:r>
            <a:endParaRPr lang="it-IT" sz="2000" dirty="0">
              <a:solidFill>
                <a:prstClr val="black"/>
              </a:solidFill>
              <a:latin typeface="Century Gothic"/>
              <a:cs typeface="Century Gothic"/>
            </a:endParaRPr>
          </a:p>
          <a:p>
            <a:pPr marL="351949" marR="180499" defTabSz="685800">
              <a:lnSpc>
                <a:spcPct val="90100"/>
              </a:lnSpc>
              <a:spcBef>
                <a:spcPts val="758"/>
              </a:spcBef>
              <a:buClr>
                <a:srgbClr val="A42F0F"/>
              </a:buClr>
              <a:buFont typeface="Wingdings" pitchFamily="2" charset="2"/>
              <a:buChar char="ü"/>
              <a:tabLst>
                <a:tab pos="268129" algn="l"/>
              </a:tabLst>
              <a:defRPr/>
            </a:pPr>
            <a:r>
              <a:rPr lang="it-IT" sz="2000" spc="-4" dirty="0">
                <a:solidFill>
                  <a:srgbClr val="404040"/>
                </a:solidFill>
                <a:latin typeface="Century Gothic"/>
                <a:cs typeface="Century Gothic"/>
              </a:rPr>
              <a:t>Se </a:t>
            </a:r>
            <a:r>
              <a:rPr lang="it-IT" sz="2000" spc="-8" dirty="0">
                <a:solidFill>
                  <a:srgbClr val="404040"/>
                </a:solidFill>
                <a:latin typeface="Century Gothic"/>
                <a:cs typeface="Century Gothic"/>
              </a:rPr>
              <a:t>l’utente </a:t>
            </a:r>
            <a:r>
              <a:rPr lang="it-IT" sz="2000" spc="-11" dirty="0">
                <a:solidFill>
                  <a:srgbClr val="404040"/>
                </a:solidFill>
                <a:latin typeface="Century Gothic"/>
                <a:cs typeface="Century Gothic"/>
              </a:rPr>
              <a:t>troverà </a:t>
            </a:r>
            <a:r>
              <a:rPr lang="it-IT" sz="2000" spc="-4" dirty="0">
                <a:solidFill>
                  <a:srgbClr val="404040"/>
                </a:solidFill>
                <a:latin typeface="Century Gothic"/>
                <a:cs typeface="Century Gothic"/>
              </a:rPr>
              <a:t>l’azione </a:t>
            </a:r>
            <a:r>
              <a:rPr lang="it-IT" sz="2000" spc="-11" dirty="0">
                <a:solidFill>
                  <a:srgbClr val="404040"/>
                </a:solidFill>
                <a:latin typeface="Century Gothic"/>
                <a:cs typeface="Century Gothic"/>
              </a:rPr>
              <a:t>corretta </a:t>
            </a:r>
            <a:r>
              <a:rPr lang="it-IT" sz="2000" spc="-4" dirty="0">
                <a:solidFill>
                  <a:srgbClr val="404040"/>
                </a:solidFill>
                <a:latin typeface="Century Gothic"/>
                <a:cs typeface="Century Gothic"/>
              </a:rPr>
              <a:t>sull’interfaccia, saprà  </a:t>
            </a:r>
            <a:r>
              <a:rPr lang="it-IT" sz="2000" dirty="0">
                <a:solidFill>
                  <a:srgbClr val="404040"/>
                </a:solidFill>
                <a:latin typeface="Century Gothic"/>
                <a:cs typeface="Century Gothic"/>
              </a:rPr>
              <a:t>che è </a:t>
            </a:r>
            <a:r>
              <a:rPr lang="it-IT" sz="2000" spc="4" dirty="0">
                <a:solidFill>
                  <a:srgbClr val="404040"/>
                </a:solidFill>
                <a:latin typeface="Century Gothic"/>
                <a:cs typeface="Century Gothic"/>
              </a:rPr>
              <a:t>quella </a:t>
            </a:r>
            <a:r>
              <a:rPr lang="it-IT" sz="2000" spc="-8" dirty="0">
                <a:solidFill>
                  <a:srgbClr val="404040"/>
                </a:solidFill>
                <a:latin typeface="Century Gothic"/>
                <a:cs typeface="Century Gothic"/>
              </a:rPr>
              <a:t>giusta </a:t>
            </a:r>
            <a:r>
              <a:rPr lang="it-IT" sz="2000" spc="-4" dirty="0">
                <a:solidFill>
                  <a:srgbClr val="404040"/>
                </a:solidFill>
                <a:latin typeface="Century Gothic"/>
                <a:cs typeface="Century Gothic"/>
              </a:rPr>
              <a:t>per </a:t>
            </a:r>
            <a:r>
              <a:rPr lang="it-IT" sz="2000" spc="-11" dirty="0">
                <a:solidFill>
                  <a:srgbClr val="404040"/>
                </a:solidFill>
                <a:latin typeface="Century Gothic"/>
                <a:cs typeface="Century Gothic"/>
              </a:rPr>
              <a:t>ottenere </a:t>
            </a:r>
            <a:r>
              <a:rPr lang="it-IT" sz="2000" spc="-8" dirty="0">
                <a:solidFill>
                  <a:srgbClr val="404040"/>
                </a:solidFill>
                <a:latin typeface="Century Gothic"/>
                <a:cs typeface="Century Gothic"/>
              </a:rPr>
              <a:t>l’effetto </a:t>
            </a:r>
            <a:r>
              <a:rPr lang="it-IT" sz="2000" dirty="0">
                <a:solidFill>
                  <a:srgbClr val="404040"/>
                </a:solidFill>
                <a:latin typeface="Century Gothic"/>
                <a:cs typeface="Century Gothic"/>
              </a:rPr>
              <a:t>che </a:t>
            </a:r>
            <a:r>
              <a:rPr lang="it-IT" sz="2000" spc="-15" dirty="0">
                <a:solidFill>
                  <a:srgbClr val="404040"/>
                </a:solidFill>
                <a:latin typeface="Century Gothic"/>
                <a:cs typeface="Century Gothic"/>
              </a:rPr>
              <a:t>sta </a:t>
            </a:r>
            <a:r>
              <a:rPr lang="it-IT" sz="2000" spc="-11" dirty="0">
                <a:solidFill>
                  <a:srgbClr val="404040"/>
                </a:solidFill>
                <a:latin typeface="Century Gothic"/>
                <a:cs typeface="Century Gothic"/>
              </a:rPr>
              <a:t>tentando  </a:t>
            </a:r>
            <a:r>
              <a:rPr lang="it-IT" sz="2000" spc="-4" dirty="0">
                <a:solidFill>
                  <a:srgbClr val="404040"/>
                </a:solidFill>
                <a:latin typeface="Century Gothic"/>
                <a:cs typeface="Century Gothic"/>
              </a:rPr>
              <a:t>produrre?</a:t>
            </a:r>
            <a:endParaRPr lang="it-IT" sz="2000" dirty="0">
              <a:solidFill>
                <a:prstClr val="black"/>
              </a:solidFill>
              <a:latin typeface="Century Gothic"/>
              <a:cs typeface="Century Gothic"/>
            </a:endParaRPr>
          </a:p>
          <a:p>
            <a:pPr marL="351949" defTabSz="685800">
              <a:lnSpc>
                <a:spcPts val="2051"/>
              </a:lnSpc>
              <a:spcBef>
                <a:spcPts val="525"/>
              </a:spcBef>
              <a:buClr>
                <a:srgbClr val="A42F0F"/>
              </a:buClr>
              <a:buFont typeface="Wingdings" pitchFamily="2" charset="2"/>
              <a:buChar char="ü"/>
              <a:tabLst>
                <a:tab pos="268129" algn="l"/>
              </a:tabLst>
              <a:defRPr/>
            </a:pPr>
            <a:r>
              <a:rPr lang="it-IT" sz="2000" spc="-4" dirty="0">
                <a:solidFill>
                  <a:srgbClr val="404040"/>
                </a:solidFill>
                <a:latin typeface="Century Gothic"/>
                <a:cs typeface="Century Gothic"/>
              </a:rPr>
              <a:t>Una volta </a:t>
            </a:r>
            <a:r>
              <a:rPr lang="it-IT" sz="2000" spc="-8" dirty="0">
                <a:solidFill>
                  <a:srgbClr val="404040"/>
                </a:solidFill>
                <a:latin typeface="Century Gothic"/>
                <a:cs typeface="Century Gothic"/>
              </a:rPr>
              <a:t>eseguita </a:t>
            </a:r>
            <a:r>
              <a:rPr lang="it-IT" sz="2000" spc="-4" dirty="0">
                <a:solidFill>
                  <a:srgbClr val="404040"/>
                </a:solidFill>
                <a:latin typeface="Century Gothic"/>
                <a:cs typeface="Century Gothic"/>
              </a:rPr>
              <a:t>l’azione, </a:t>
            </a:r>
            <a:r>
              <a:rPr lang="it-IT" sz="2000" spc="-8" dirty="0">
                <a:solidFill>
                  <a:srgbClr val="404040"/>
                </a:solidFill>
                <a:latin typeface="Century Gothic"/>
                <a:cs typeface="Century Gothic"/>
              </a:rPr>
              <a:t>l’utente </a:t>
            </a:r>
            <a:r>
              <a:rPr lang="it-IT" sz="2000" spc="-4" dirty="0">
                <a:solidFill>
                  <a:srgbClr val="404040"/>
                </a:solidFill>
                <a:latin typeface="Century Gothic"/>
                <a:cs typeface="Century Gothic"/>
              </a:rPr>
              <a:t>comprenderà</a:t>
            </a:r>
            <a:r>
              <a:rPr lang="it-IT" sz="2000" spc="45" dirty="0">
                <a:solidFill>
                  <a:srgbClr val="404040"/>
                </a:solidFill>
                <a:latin typeface="Century Gothic"/>
                <a:cs typeface="Century Gothic"/>
              </a:rPr>
              <a:t> </a:t>
            </a:r>
            <a:r>
              <a:rPr lang="it-IT" sz="2000" spc="-4" dirty="0">
                <a:solidFill>
                  <a:srgbClr val="404040"/>
                </a:solidFill>
                <a:latin typeface="Century Gothic"/>
                <a:cs typeface="Century Gothic"/>
              </a:rPr>
              <a:t>il</a:t>
            </a:r>
            <a:endParaRPr lang="it-IT" sz="2000" dirty="0">
              <a:solidFill>
                <a:prstClr val="black"/>
              </a:solidFill>
              <a:latin typeface="Century Gothic"/>
              <a:cs typeface="Century Gothic"/>
            </a:endParaRPr>
          </a:p>
          <a:p>
            <a:pPr marL="0" indent="0" defTabSz="685800">
              <a:lnSpc>
                <a:spcPts val="1946"/>
              </a:lnSpc>
              <a:buNone/>
              <a:defRPr/>
            </a:pPr>
            <a:r>
              <a:rPr lang="it-IT" sz="2000" spc="-4" dirty="0">
                <a:solidFill>
                  <a:srgbClr val="404040"/>
                </a:solidFill>
                <a:latin typeface="Century Gothic"/>
                <a:cs typeface="Century Gothic"/>
              </a:rPr>
              <a:t> feedback </a:t>
            </a:r>
            <a:r>
              <a:rPr lang="it-IT" sz="2000" dirty="0">
                <a:solidFill>
                  <a:srgbClr val="404040"/>
                </a:solidFill>
                <a:latin typeface="Century Gothic"/>
                <a:cs typeface="Century Gothic"/>
              </a:rPr>
              <a:t>che </a:t>
            </a:r>
            <a:r>
              <a:rPr lang="it-IT" sz="2000" spc="-15" dirty="0">
                <a:solidFill>
                  <a:srgbClr val="404040"/>
                </a:solidFill>
                <a:latin typeface="Century Gothic"/>
                <a:cs typeface="Century Gothic"/>
              </a:rPr>
              <a:t>ottiene?  </a:t>
            </a:r>
            <a:r>
              <a:rPr lang="it-IT" sz="2000" dirty="0">
                <a:solidFill>
                  <a:srgbClr val="404040"/>
                </a:solidFill>
                <a:latin typeface="Century Gothic"/>
                <a:cs typeface="Century Gothic"/>
              </a:rPr>
              <a:t>Assocerà </a:t>
            </a:r>
            <a:r>
              <a:rPr lang="it-IT" sz="2000" spc="-4" dirty="0">
                <a:solidFill>
                  <a:srgbClr val="404040"/>
                </a:solidFill>
                <a:latin typeface="Century Gothic"/>
                <a:cs typeface="Century Gothic"/>
              </a:rPr>
              <a:t>il </a:t>
            </a:r>
            <a:r>
              <a:rPr lang="it-IT" sz="2000" spc="-8" dirty="0">
                <a:solidFill>
                  <a:srgbClr val="404040"/>
                </a:solidFill>
                <a:latin typeface="Century Gothic"/>
                <a:cs typeface="Century Gothic"/>
              </a:rPr>
              <a:t>risultato </a:t>
            </a:r>
            <a:r>
              <a:rPr lang="it-IT" sz="2000" dirty="0">
                <a:solidFill>
                  <a:srgbClr val="404040"/>
                </a:solidFill>
                <a:latin typeface="Century Gothic"/>
                <a:cs typeface="Century Gothic"/>
              </a:rPr>
              <a:t>dell’azione </a:t>
            </a:r>
            <a:r>
              <a:rPr lang="it-IT" sz="2000" spc="-4" dirty="0">
                <a:solidFill>
                  <a:srgbClr val="404040"/>
                </a:solidFill>
                <a:latin typeface="Century Gothic"/>
                <a:cs typeface="Century Gothic"/>
              </a:rPr>
              <a:t>con</a:t>
            </a:r>
            <a:r>
              <a:rPr lang="it-IT" sz="2000" spc="75" dirty="0">
                <a:solidFill>
                  <a:srgbClr val="404040"/>
                </a:solidFill>
                <a:latin typeface="Century Gothic"/>
                <a:cs typeface="Century Gothic"/>
              </a:rPr>
              <a:t> </a:t>
            </a:r>
            <a:r>
              <a:rPr lang="it-IT" sz="2000" spc="-4" dirty="0">
                <a:solidFill>
                  <a:srgbClr val="404040"/>
                </a:solidFill>
                <a:latin typeface="Century Gothic"/>
                <a:cs typeface="Century Gothic"/>
              </a:rPr>
              <a:t>il</a:t>
            </a:r>
            <a:r>
              <a:rPr lang="it-IT" sz="2000" dirty="0">
                <a:solidFill>
                  <a:prstClr val="black"/>
                </a:solidFill>
                <a:latin typeface="Century Gothic"/>
                <a:cs typeface="Century Gothic"/>
              </a:rPr>
              <a:t> </a:t>
            </a:r>
            <a:r>
              <a:rPr lang="it-IT" sz="2000" spc="-4" dirty="0">
                <a:solidFill>
                  <a:srgbClr val="404040"/>
                </a:solidFill>
                <a:latin typeface="Century Gothic"/>
                <a:cs typeface="Century Gothic"/>
              </a:rPr>
              <a:t>conseguimento</a:t>
            </a:r>
            <a:r>
              <a:rPr lang="it-IT" sz="2000" spc="8" dirty="0">
                <a:solidFill>
                  <a:srgbClr val="404040"/>
                </a:solidFill>
                <a:latin typeface="Century Gothic"/>
                <a:cs typeface="Century Gothic"/>
              </a:rPr>
              <a:t> </a:t>
            </a:r>
            <a:r>
              <a:rPr lang="it-IT" sz="2000" spc="-8" dirty="0">
                <a:solidFill>
                  <a:srgbClr val="404040"/>
                </a:solidFill>
                <a:latin typeface="Century Gothic"/>
                <a:cs typeface="Century Gothic"/>
              </a:rPr>
              <a:t>dell’obiettivo?</a:t>
            </a:r>
            <a:endParaRPr lang="it-IT" sz="2000" dirty="0">
              <a:solidFill>
                <a:prstClr val="black"/>
              </a:solidFill>
              <a:latin typeface="Century Gothic"/>
              <a:cs typeface="Century Gothic"/>
            </a:endParaRPr>
          </a:p>
          <a:p>
            <a:endParaRPr lang="it-IT" dirty="0"/>
          </a:p>
        </p:txBody>
      </p:sp>
      <p:pic>
        <p:nvPicPr>
          <p:cNvPr id="4" name="Immagine 3">
            <a:extLst>
              <a:ext uri="{FF2B5EF4-FFF2-40B4-BE49-F238E27FC236}">
                <a16:creationId xmlns:a16="http://schemas.microsoft.com/office/drawing/2014/main" id="{7C0E783B-6A64-074B-8443-EA05CA7E3B35}"/>
              </a:ext>
            </a:extLst>
          </p:cNvPr>
          <p:cNvPicPr>
            <a:picLocks noChangeAspect="1"/>
          </p:cNvPicPr>
          <p:nvPr/>
        </p:nvPicPr>
        <p:blipFill>
          <a:blip r:embed="rId2"/>
          <a:stretch>
            <a:fillRect/>
          </a:stretch>
        </p:blipFill>
        <p:spPr>
          <a:xfrm>
            <a:off x="8001000" y="4823"/>
            <a:ext cx="1143000" cy="1143000"/>
          </a:xfrm>
          <a:prstGeom prst="rect">
            <a:avLst/>
          </a:prstGeom>
        </p:spPr>
      </p:pic>
    </p:spTree>
    <p:extLst>
      <p:ext uri="{BB962C8B-B14F-4D97-AF65-F5344CB8AC3E}">
        <p14:creationId xmlns:p14="http://schemas.microsoft.com/office/powerpoint/2010/main" val="389227748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7250"/>
            <a:ext cx="2139696" cy="5143499"/>
          </a:xfrm>
          <a:prstGeom prst="rect">
            <a:avLst/>
          </a:prstGeom>
          <a:blipFill>
            <a:blip r:embed="rId2"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5" name="object 5"/>
          <p:cNvSpPr/>
          <p:nvPr/>
        </p:nvSpPr>
        <p:spPr>
          <a:xfrm>
            <a:off x="1622867" y="1371600"/>
            <a:ext cx="132587" cy="132588"/>
          </a:xfrm>
          <a:prstGeom prst="rect">
            <a:avLst/>
          </a:prstGeom>
          <a:blipFill>
            <a:blip r:embed="rId3"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6" name="object 6"/>
          <p:cNvSpPr/>
          <p:nvPr/>
        </p:nvSpPr>
        <p:spPr>
          <a:xfrm>
            <a:off x="1546220" y="4267200"/>
            <a:ext cx="132587" cy="132587"/>
          </a:xfrm>
          <a:prstGeom prst="rect">
            <a:avLst/>
          </a:prstGeom>
          <a:blipFill>
            <a:blip r:embed="rId3"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7" name="object 7"/>
          <p:cNvSpPr txBox="1"/>
          <p:nvPr/>
        </p:nvSpPr>
        <p:spPr>
          <a:xfrm>
            <a:off x="1546220" y="1224709"/>
            <a:ext cx="6552724" cy="4870244"/>
          </a:xfrm>
          <a:prstGeom prst="rect">
            <a:avLst/>
          </a:prstGeom>
        </p:spPr>
        <p:txBody>
          <a:bodyPr vert="horz" wrap="square" lIns="0" tIns="103823" rIns="0" bIns="0" rtlCol="0">
            <a:spAutoFit/>
          </a:bodyPr>
          <a:lstStyle/>
          <a:p>
            <a:pPr marL="267653" defTabSz="685800">
              <a:spcBef>
                <a:spcPts val="818"/>
              </a:spcBef>
              <a:defRPr/>
            </a:pPr>
            <a:r>
              <a:rPr sz="1600" b="1" spc="-8" dirty="0">
                <a:solidFill>
                  <a:schemeClr val="tx2"/>
                </a:solidFill>
                <a:latin typeface="Century Gothic"/>
                <a:cs typeface="Century Gothic"/>
              </a:rPr>
              <a:t>Azione </a:t>
            </a:r>
            <a:r>
              <a:rPr sz="1600" b="1" spc="-4" dirty="0">
                <a:solidFill>
                  <a:schemeClr val="tx2"/>
                </a:solidFill>
                <a:latin typeface="Century Gothic"/>
                <a:cs typeface="Century Gothic"/>
              </a:rPr>
              <a:t>1 </a:t>
            </a:r>
            <a:r>
              <a:rPr sz="1600" b="1" spc="-8" dirty="0">
                <a:solidFill>
                  <a:schemeClr val="tx2"/>
                </a:solidFill>
                <a:latin typeface="Century Gothic"/>
                <a:cs typeface="Century Gothic"/>
              </a:rPr>
              <a:t>(Accedere </a:t>
            </a:r>
            <a:r>
              <a:rPr sz="1600" b="1" spc="-4" dirty="0">
                <a:solidFill>
                  <a:schemeClr val="tx2"/>
                </a:solidFill>
                <a:latin typeface="Century Gothic"/>
                <a:cs typeface="Century Gothic"/>
              </a:rPr>
              <a:t>alla </a:t>
            </a:r>
            <a:r>
              <a:rPr sz="1600" b="1" spc="-8" dirty="0">
                <a:solidFill>
                  <a:schemeClr val="tx2"/>
                </a:solidFill>
                <a:latin typeface="Century Gothic"/>
                <a:cs typeface="Century Gothic"/>
              </a:rPr>
              <a:t>sezione utente premendo</a:t>
            </a:r>
            <a:r>
              <a:rPr sz="1600" b="1" spc="120" dirty="0">
                <a:solidFill>
                  <a:schemeClr val="tx2"/>
                </a:solidFill>
                <a:latin typeface="Century Gothic"/>
                <a:cs typeface="Century Gothic"/>
              </a:rPr>
              <a:t> </a:t>
            </a:r>
            <a:r>
              <a:rPr sz="1600" b="1" spc="-8" dirty="0">
                <a:solidFill>
                  <a:schemeClr val="tx2"/>
                </a:solidFill>
                <a:latin typeface="Century Gothic"/>
                <a:cs typeface="Century Gothic"/>
              </a:rPr>
              <a:t>l'icona)</a:t>
            </a:r>
            <a:endParaRPr sz="1600" dirty="0">
              <a:solidFill>
                <a:schemeClr val="tx2"/>
              </a:solidFill>
              <a:latin typeface="Century Gothic"/>
              <a:cs typeface="Century Gothic"/>
            </a:endParaRPr>
          </a:p>
          <a:p>
            <a:pPr marL="9525" marR="194786" defTabSz="685800">
              <a:spcBef>
                <a:spcPts val="739"/>
              </a:spcBef>
              <a:defRPr/>
            </a:pPr>
            <a:r>
              <a:rPr sz="1600" spc="-4" dirty="0">
                <a:solidFill>
                  <a:srgbClr val="404040"/>
                </a:solidFill>
                <a:latin typeface="Century Gothic"/>
                <a:cs typeface="Century Gothic"/>
              </a:rPr>
              <a:t>Poiché le azioni possibili si trovano </a:t>
            </a:r>
            <a:r>
              <a:rPr sz="1600" spc="-8" dirty="0">
                <a:solidFill>
                  <a:srgbClr val="404040"/>
                </a:solidFill>
                <a:latin typeface="Century Gothic"/>
                <a:cs typeface="Century Gothic"/>
              </a:rPr>
              <a:t>solo </a:t>
            </a:r>
            <a:r>
              <a:rPr sz="1600" spc="-4" dirty="0">
                <a:solidFill>
                  <a:srgbClr val="404040"/>
                </a:solidFill>
                <a:latin typeface="Century Gothic"/>
                <a:cs typeface="Century Gothic"/>
              </a:rPr>
              <a:t>in </a:t>
            </a:r>
            <a:r>
              <a:rPr sz="1600" spc="-8" dirty="0">
                <a:solidFill>
                  <a:srgbClr val="404040"/>
                </a:solidFill>
                <a:latin typeface="Century Gothic"/>
                <a:cs typeface="Century Gothic"/>
              </a:rPr>
              <a:t>un' </a:t>
            </a:r>
            <a:r>
              <a:rPr sz="1600" spc="-4" dirty="0">
                <a:solidFill>
                  <a:srgbClr val="404040"/>
                </a:solidFill>
                <a:latin typeface="Century Gothic"/>
                <a:cs typeface="Century Gothic"/>
              </a:rPr>
              <a:t>icona , </a:t>
            </a:r>
            <a:r>
              <a:rPr sz="1600" spc="-8" dirty="0">
                <a:solidFill>
                  <a:srgbClr val="404040"/>
                </a:solidFill>
                <a:latin typeface="Century Gothic"/>
                <a:cs typeface="Century Gothic"/>
              </a:rPr>
              <a:t>è </a:t>
            </a:r>
            <a:r>
              <a:rPr sz="1600" spc="-4" dirty="0">
                <a:solidFill>
                  <a:srgbClr val="404040"/>
                </a:solidFill>
                <a:latin typeface="Century Gothic"/>
                <a:cs typeface="Century Gothic"/>
              </a:rPr>
              <a:t>plausibile  </a:t>
            </a:r>
            <a:r>
              <a:rPr sz="1600" dirty="0">
                <a:solidFill>
                  <a:srgbClr val="404040"/>
                </a:solidFill>
                <a:latin typeface="Century Gothic"/>
                <a:cs typeface="Century Gothic"/>
              </a:rPr>
              <a:t>ritenere </a:t>
            </a:r>
            <a:r>
              <a:rPr sz="1600" spc="-4" dirty="0">
                <a:solidFill>
                  <a:srgbClr val="404040"/>
                </a:solidFill>
                <a:latin typeface="Century Gothic"/>
                <a:cs typeface="Century Gothic"/>
              </a:rPr>
              <a:t>che </a:t>
            </a:r>
            <a:r>
              <a:rPr sz="1600" dirty="0">
                <a:solidFill>
                  <a:srgbClr val="404040"/>
                </a:solidFill>
                <a:latin typeface="Century Gothic"/>
                <a:cs typeface="Century Gothic"/>
              </a:rPr>
              <a:t>intuitivamente </a:t>
            </a:r>
            <a:r>
              <a:rPr sz="1600" spc="-4" dirty="0">
                <a:solidFill>
                  <a:srgbClr val="404040"/>
                </a:solidFill>
                <a:latin typeface="Century Gothic"/>
                <a:cs typeface="Century Gothic"/>
              </a:rPr>
              <a:t>l'utente sceglierà </a:t>
            </a:r>
            <a:r>
              <a:rPr sz="1600" dirty="0">
                <a:solidFill>
                  <a:srgbClr val="404040"/>
                </a:solidFill>
                <a:latin typeface="Century Gothic"/>
                <a:cs typeface="Century Gothic"/>
              </a:rPr>
              <a:t>il </a:t>
            </a:r>
            <a:r>
              <a:rPr sz="1600" spc="-4" dirty="0">
                <a:solidFill>
                  <a:srgbClr val="404040"/>
                </a:solidFill>
                <a:latin typeface="Century Gothic"/>
                <a:cs typeface="Century Gothic"/>
              </a:rPr>
              <a:t>pulsante dedicato  all'accesso dell'area </a:t>
            </a:r>
            <a:r>
              <a:rPr lang="it-IT" sz="1600" spc="-4" dirty="0">
                <a:solidFill>
                  <a:srgbClr val="404040"/>
                </a:solidFill>
                <a:latin typeface="Century Gothic"/>
                <a:cs typeface="Century Gothic"/>
              </a:rPr>
              <a:t>riservata</a:t>
            </a:r>
            <a:r>
              <a:rPr sz="1600" spc="-4" dirty="0">
                <a:solidFill>
                  <a:srgbClr val="404040"/>
                </a:solidFill>
                <a:latin typeface="Century Gothic"/>
                <a:cs typeface="Century Gothic"/>
              </a:rPr>
              <a:t>. </a:t>
            </a:r>
            <a:r>
              <a:rPr sz="1600" spc="8" dirty="0">
                <a:solidFill>
                  <a:srgbClr val="404040"/>
                </a:solidFill>
                <a:latin typeface="Century Gothic"/>
                <a:cs typeface="Century Gothic"/>
              </a:rPr>
              <a:t>Il </a:t>
            </a:r>
            <a:r>
              <a:rPr sz="1600" spc="-4" dirty="0">
                <a:solidFill>
                  <a:srgbClr val="404040"/>
                </a:solidFill>
                <a:latin typeface="Century Gothic"/>
                <a:cs typeface="Century Gothic"/>
              </a:rPr>
              <a:t>bottone </a:t>
            </a:r>
            <a:r>
              <a:rPr sz="1600" spc="-8" dirty="0">
                <a:solidFill>
                  <a:srgbClr val="404040"/>
                </a:solidFill>
                <a:latin typeface="Century Gothic"/>
                <a:cs typeface="Century Gothic"/>
              </a:rPr>
              <a:t>è </a:t>
            </a:r>
            <a:r>
              <a:rPr sz="1600" spc="-4" dirty="0">
                <a:solidFill>
                  <a:srgbClr val="404040"/>
                </a:solidFill>
                <a:latin typeface="Century Gothic"/>
                <a:cs typeface="Century Gothic"/>
              </a:rPr>
              <a:t>ben visibile, quindi l'utente  </a:t>
            </a:r>
            <a:r>
              <a:rPr sz="1600" spc="-8" dirty="0">
                <a:solidFill>
                  <a:srgbClr val="404040"/>
                </a:solidFill>
                <a:latin typeface="Century Gothic"/>
                <a:cs typeface="Century Gothic"/>
              </a:rPr>
              <a:t>può </a:t>
            </a:r>
            <a:r>
              <a:rPr sz="1600" spc="-4" dirty="0">
                <a:solidFill>
                  <a:srgbClr val="404040"/>
                </a:solidFill>
                <a:latin typeface="Century Gothic"/>
                <a:cs typeface="Century Gothic"/>
              </a:rPr>
              <a:t>determinare </a:t>
            </a:r>
            <a:r>
              <a:rPr sz="1600" dirty="0">
                <a:solidFill>
                  <a:srgbClr val="404040"/>
                </a:solidFill>
                <a:latin typeface="Century Gothic"/>
                <a:cs typeface="Century Gothic"/>
              </a:rPr>
              <a:t>facilmente </a:t>
            </a:r>
            <a:r>
              <a:rPr sz="1600" spc="-4" dirty="0">
                <a:solidFill>
                  <a:srgbClr val="404040"/>
                </a:solidFill>
                <a:latin typeface="Century Gothic"/>
                <a:cs typeface="Century Gothic"/>
              </a:rPr>
              <a:t>qual' è l'azione </a:t>
            </a:r>
            <a:r>
              <a:rPr sz="1600" dirty="0">
                <a:solidFill>
                  <a:srgbClr val="404040"/>
                </a:solidFill>
                <a:latin typeface="Century Gothic"/>
                <a:cs typeface="Century Gothic"/>
              </a:rPr>
              <a:t>corretta </a:t>
            </a:r>
            <a:r>
              <a:rPr sz="1600" spc="-8" dirty="0">
                <a:solidFill>
                  <a:srgbClr val="404040"/>
                </a:solidFill>
                <a:latin typeface="Century Gothic"/>
                <a:cs typeface="Century Gothic"/>
              </a:rPr>
              <a:t>da</a:t>
            </a:r>
            <a:r>
              <a:rPr sz="1600" spc="-19" dirty="0">
                <a:solidFill>
                  <a:srgbClr val="404040"/>
                </a:solidFill>
                <a:latin typeface="Century Gothic"/>
                <a:cs typeface="Century Gothic"/>
              </a:rPr>
              <a:t> </a:t>
            </a:r>
            <a:r>
              <a:rPr sz="1600" spc="-4" dirty="0">
                <a:solidFill>
                  <a:srgbClr val="404040"/>
                </a:solidFill>
                <a:latin typeface="Century Gothic"/>
                <a:cs typeface="Century Gothic"/>
              </a:rPr>
              <a:t>eseguire.</a:t>
            </a:r>
            <a:endParaRPr sz="1600" dirty="0">
              <a:solidFill>
                <a:prstClr val="black"/>
              </a:solidFill>
              <a:latin typeface="Century Gothic"/>
              <a:cs typeface="Century Gothic"/>
            </a:endParaRPr>
          </a:p>
          <a:p>
            <a:pPr marL="9525" marR="85725" defTabSz="685800">
              <a:spcBef>
                <a:spcPts val="4"/>
              </a:spcBef>
              <a:defRPr/>
            </a:pPr>
            <a:r>
              <a:rPr sz="1600" dirty="0">
                <a:solidFill>
                  <a:srgbClr val="404040"/>
                </a:solidFill>
                <a:latin typeface="Century Gothic"/>
                <a:cs typeface="Century Gothic"/>
              </a:rPr>
              <a:t>Inoltre, </a:t>
            </a:r>
            <a:r>
              <a:rPr sz="1600" spc="-4" dirty="0">
                <a:solidFill>
                  <a:srgbClr val="404040"/>
                </a:solidFill>
                <a:latin typeface="Century Gothic"/>
                <a:cs typeface="Century Gothic"/>
              </a:rPr>
              <a:t>la scelta </a:t>
            </a:r>
            <a:r>
              <a:rPr sz="1600" spc="-8" dirty="0">
                <a:solidFill>
                  <a:srgbClr val="404040"/>
                </a:solidFill>
                <a:latin typeface="Century Gothic"/>
                <a:cs typeface="Century Gothic"/>
              </a:rPr>
              <a:t>di un nome </a:t>
            </a:r>
            <a:r>
              <a:rPr sz="1600" spc="-4" dirty="0">
                <a:solidFill>
                  <a:srgbClr val="404040"/>
                </a:solidFill>
                <a:latin typeface="Century Gothic"/>
                <a:cs typeface="Century Gothic"/>
              </a:rPr>
              <a:t>significativo per la </a:t>
            </a:r>
            <a:r>
              <a:rPr sz="1600" spc="-8" dirty="0">
                <a:solidFill>
                  <a:srgbClr val="404040"/>
                </a:solidFill>
                <a:latin typeface="Century Gothic"/>
                <a:cs typeface="Century Gothic"/>
              </a:rPr>
              <a:t>sezione </a:t>
            </a:r>
            <a:r>
              <a:rPr sz="1600" spc="-4" dirty="0">
                <a:solidFill>
                  <a:srgbClr val="404040"/>
                </a:solidFill>
                <a:latin typeface="Century Gothic"/>
                <a:cs typeface="Century Gothic"/>
              </a:rPr>
              <a:t>garantisce che  l'utente abbia </a:t>
            </a:r>
            <a:r>
              <a:rPr sz="1600" dirty="0">
                <a:solidFill>
                  <a:srgbClr val="404040"/>
                </a:solidFill>
                <a:latin typeface="Century Gothic"/>
                <a:cs typeface="Century Gothic"/>
              </a:rPr>
              <a:t>la </a:t>
            </a:r>
            <a:r>
              <a:rPr sz="1600" spc="-4" dirty="0">
                <a:solidFill>
                  <a:srgbClr val="404040"/>
                </a:solidFill>
                <a:latin typeface="Century Gothic"/>
                <a:cs typeface="Century Gothic"/>
              </a:rPr>
              <a:t>certezza effettuare l'operazione corretta. </a:t>
            </a:r>
            <a:r>
              <a:rPr sz="1600" spc="8" dirty="0">
                <a:solidFill>
                  <a:srgbClr val="404040"/>
                </a:solidFill>
                <a:latin typeface="Century Gothic"/>
                <a:cs typeface="Century Gothic"/>
              </a:rPr>
              <a:t>Il </a:t>
            </a:r>
            <a:r>
              <a:rPr sz="1600" spc="-4" dirty="0">
                <a:solidFill>
                  <a:srgbClr val="404040"/>
                </a:solidFill>
                <a:latin typeface="Century Gothic"/>
                <a:cs typeface="Century Gothic"/>
              </a:rPr>
              <a:t>feedback  dell'azione </a:t>
            </a:r>
            <a:r>
              <a:rPr sz="1600" spc="-8" dirty="0">
                <a:solidFill>
                  <a:srgbClr val="404040"/>
                </a:solidFill>
                <a:latin typeface="Century Gothic"/>
                <a:cs typeface="Century Gothic"/>
              </a:rPr>
              <a:t>è </a:t>
            </a:r>
            <a:r>
              <a:rPr sz="1600" spc="-4" dirty="0">
                <a:solidFill>
                  <a:srgbClr val="404040"/>
                </a:solidFill>
                <a:latin typeface="Century Gothic"/>
                <a:cs typeface="Century Gothic"/>
              </a:rPr>
              <a:t>immediato perché la </a:t>
            </a:r>
            <a:r>
              <a:rPr sz="1600" spc="-8" dirty="0">
                <a:solidFill>
                  <a:srgbClr val="404040"/>
                </a:solidFill>
                <a:latin typeface="Century Gothic"/>
                <a:cs typeface="Century Gothic"/>
              </a:rPr>
              <a:t>selezione </a:t>
            </a:r>
            <a:r>
              <a:rPr sz="1600" spc="-4" dirty="0">
                <a:solidFill>
                  <a:srgbClr val="404040"/>
                </a:solidFill>
                <a:latin typeface="Century Gothic"/>
                <a:cs typeface="Century Gothic"/>
              </a:rPr>
              <a:t>della </a:t>
            </a:r>
            <a:r>
              <a:rPr sz="1600" spc="-8" dirty="0">
                <a:solidFill>
                  <a:srgbClr val="404040"/>
                </a:solidFill>
                <a:latin typeface="Century Gothic"/>
                <a:cs typeface="Century Gothic"/>
              </a:rPr>
              <a:t>voce del </a:t>
            </a:r>
            <a:r>
              <a:rPr sz="1600" spc="-4" dirty="0">
                <a:solidFill>
                  <a:srgbClr val="404040"/>
                </a:solidFill>
                <a:latin typeface="Century Gothic"/>
                <a:cs typeface="Century Gothic"/>
              </a:rPr>
              <a:t>menu  comporta l'immediata apertura della</a:t>
            </a:r>
            <a:r>
              <a:rPr sz="1600" spc="-26" dirty="0">
                <a:solidFill>
                  <a:srgbClr val="404040"/>
                </a:solidFill>
                <a:latin typeface="Century Gothic"/>
                <a:cs typeface="Century Gothic"/>
              </a:rPr>
              <a:t> </a:t>
            </a:r>
            <a:r>
              <a:rPr sz="1600" spc="-4" dirty="0">
                <a:solidFill>
                  <a:srgbClr val="404040"/>
                </a:solidFill>
                <a:latin typeface="Century Gothic"/>
                <a:cs typeface="Century Gothic"/>
              </a:rPr>
              <a:t>pagina.</a:t>
            </a:r>
            <a:endParaRPr sz="1600" dirty="0">
              <a:solidFill>
                <a:prstClr val="black"/>
              </a:solidFill>
              <a:latin typeface="Century Gothic"/>
              <a:cs typeface="Century Gothic"/>
            </a:endParaRPr>
          </a:p>
          <a:p>
            <a:pPr defTabSz="685800">
              <a:defRPr/>
            </a:pPr>
            <a:endParaRPr sz="1600" dirty="0">
              <a:solidFill>
                <a:prstClr val="black"/>
              </a:solidFill>
              <a:latin typeface="Times New Roman"/>
              <a:cs typeface="Times New Roman"/>
            </a:endParaRPr>
          </a:p>
          <a:p>
            <a:pPr marL="267653" defTabSz="685800">
              <a:spcBef>
                <a:spcPts val="1245"/>
              </a:spcBef>
              <a:defRPr/>
            </a:pPr>
            <a:r>
              <a:rPr sz="1600" b="1" spc="-8" dirty="0">
                <a:solidFill>
                  <a:schemeClr val="tx2"/>
                </a:solidFill>
                <a:latin typeface="Century Gothic"/>
                <a:cs typeface="Century Gothic"/>
              </a:rPr>
              <a:t>Azione </a:t>
            </a:r>
            <a:r>
              <a:rPr sz="1600" b="1" spc="-4" dirty="0">
                <a:solidFill>
                  <a:schemeClr val="tx2"/>
                </a:solidFill>
                <a:latin typeface="Century Gothic"/>
                <a:cs typeface="Century Gothic"/>
              </a:rPr>
              <a:t>2 </a:t>
            </a:r>
            <a:r>
              <a:rPr sz="1600" b="1" spc="-8" dirty="0">
                <a:solidFill>
                  <a:schemeClr val="tx2"/>
                </a:solidFill>
                <a:latin typeface="Century Gothic"/>
                <a:cs typeface="Century Gothic"/>
              </a:rPr>
              <a:t>(L’utente completa </a:t>
            </a:r>
            <a:r>
              <a:rPr sz="1600" b="1" spc="-4" dirty="0">
                <a:solidFill>
                  <a:schemeClr val="tx2"/>
                </a:solidFill>
                <a:latin typeface="Century Gothic"/>
                <a:cs typeface="Century Gothic"/>
              </a:rPr>
              <a:t>l’inserimento e </a:t>
            </a:r>
            <a:r>
              <a:rPr sz="1600" b="1" spc="-8" dirty="0">
                <a:solidFill>
                  <a:schemeClr val="tx2"/>
                </a:solidFill>
                <a:latin typeface="Century Gothic"/>
                <a:cs typeface="Century Gothic"/>
              </a:rPr>
              <a:t>clicca</a:t>
            </a:r>
            <a:r>
              <a:rPr sz="1600" b="1" spc="53" dirty="0">
                <a:solidFill>
                  <a:schemeClr val="tx2"/>
                </a:solidFill>
                <a:latin typeface="Century Gothic"/>
                <a:cs typeface="Century Gothic"/>
              </a:rPr>
              <a:t> </a:t>
            </a:r>
            <a:r>
              <a:rPr sz="1600" b="1" spc="-8" dirty="0">
                <a:solidFill>
                  <a:schemeClr val="tx2"/>
                </a:solidFill>
                <a:latin typeface="Century Gothic"/>
                <a:cs typeface="Century Gothic"/>
              </a:rPr>
              <a:t>OK)</a:t>
            </a:r>
            <a:endParaRPr sz="1600" dirty="0">
              <a:solidFill>
                <a:schemeClr val="tx2"/>
              </a:solidFill>
              <a:latin typeface="Century Gothic"/>
              <a:cs typeface="Century Gothic"/>
            </a:endParaRPr>
          </a:p>
          <a:p>
            <a:pPr marL="9525" marR="3810" defTabSz="685800">
              <a:spcBef>
                <a:spcPts val="739"/>
              </a:spcBef>
              <a:defRPr/>
            </a:pPr>
            <a:r>
              <a:rPr sz="1600" spc="-4" dirty="0">
                <a:solidFill>
                  <a:srgbClr val="404040"/>
                </a:solidFill>
                <a:latin typeface="Century Gothic"/>
                <a:cs typeface="Century Gothic"/>
              </a:rPr>
              <a:t>Poiché </a:t>
            </a:r>
            <a:r>
              <a:rPr sz="1600" dirty="0">
                <a:solidFill>
                  <a:srgbClr val="404040"/>
                </a:solidFill>
                <a:latin typeface="Century Gothic"/>
                <a:cs typeface="Century Gothic"/>
              </a:rPr>
              <a:t>intuitivamente </a:t>
            </a:r>
            <a:r>
              <a:rPr sz="1600" spc="-4" dirty="0">
                <a:solidFill>
                  <a:srgbClr val="404040"/>
                </a:solidFill>
                <a:latin typeface="Century Gothic"/>
                <a:cs typeface="Century Gothic"/>
              </a:rPr>
              <a:t>l'utente </a:t>
            </a:r>
            <a:r>
              <a:rPr sz="1600" spc="-8" dirty="0">
                <a:solidFill>
                  <a:srgbClr val="404040"/>
                </a:solidFill>
                <a:latin typeface="Century Gothic"/>
                <a:cs typeface="Century Gothic"/>
              </a:rPr>
              <a:t>vorrà </a:t>
            </a:r>
            <a:r>
              <a:rPr sz="1600" spc="-4" dirty="0">
                <a:solidFill>
                  <a:srgbClr val="404040"/>
                </a:solidFill>
                <a:latin typeface="Century Gothic"/>
                <a:cs typeface="Century Gothic"/>
              </a:rPr>
              <a:t>completare l’azione </a:t>
            </a:r>
            <a:r>
              <a:rPr sz="1600" spc="-8" dirty="0">
                <a:solidFill>
                  <a:srgbClr val="404040"/>
                </a:solidFill>
                <a:latin typeface="Century Gothic"/>
                <a:cs typeface="Century Gothic"/>
              </a:rPr>
              <a:t>e </a:t>
            </a:r>
            <a:r>
              <a:rPr sz="1600" spc="-4" dirty="0">
                <a:solidFill>
                  <a:srgbClr val="404040"/>
                </a:solidFill>
                <a:latin typeface="Century Gothic"/>
                <a:cs typeface="Century Gothic"/>
              </a:rPr>
              <a:t>inviare i dati  al database egli premerà </a:t>
            </a:r>
            <a:r>
              <a:rPr sz="1600" dirty="0">
                <a:solidFill>
                  <a:srgbClr val="404040"/>
                </a:solidFill>
                <a:latin typeface="Century Gothic"/>
                <a:cs typeface="Century Gothic"/>
              </a:rPr>
              <a:t>il tasto </a:t>
            </a:r>
            <a:r>
              <a:rPr sz="1600" spc="-4" dirty="0">
                <a:solidFill>
                  <a:srgbClr val="404040"/>
                </a:solidFill>
                <a:latin typeface="Century Gothic"/>
                <a:cs typeface="Century Gothic"/>
              </a:rPr>
              <a:t>“Login”. </a:t>
            </a:r>
            <a:r>
              <a:rPr sz="1600" spc="8" dirty="0">
                <a:solidFill>
                  <a:srgbClr val="404040"/>
                </a:solidFill>
                <a:latin typeface="Century Gothic"/>
                <a:cs typeface="Century Gothic"/>
              </a:rPr>
              <a:t>Il </a:t>
            </a:r>
            <a:r>
              <a:rPr sz="1600" spc="-4" dirty="0">
                <a:solidFill>
                  <a:srgbClr val="404040"/>
                </a:solidFill>
                <a:latin typeface="Century Gothic"/>
                <a:cs typeface="Century Gothic"/>
              </a:rPr>
              <a:t>pulsante </a:t>
            </a:r>
            <a:r>
              <a:rPr sz="1600" spc="-8" dirty="0">
                <a:solidFill>
                  <a:srgbClr val="404040"/>
                </a:solidFill>
                <a:latin typeface="Century Gothic"/>
                <a:cs typeface="Century Gothic"/>
              </a:rPr>
              <a:t>è </a:t>
            </a:r>
            <a:r>
              <a:rPr sz="1600" spc="-4" dirty="0">
                <a:solidFill>
                  <a:srgbClr val="404040"/>
                </a:solidFill>
                <a:latin typeface="Century Gothic"/>
                <a:cs typeface="Century Gothic"/>
              </a:rPr>
              <a:t>ben visibile,  quindi l'utente </a:t>
            </a:r>
            <a:r>
              <a:rPr sz="1600" spc="-8" dirty="0">
                <a:solidFill>
                  <a:srgbClr val="404040"/>
                </a:solidFill>
                <a:latin typeface="Century Gothic"/>
                <a:cs typeface="Century Gothic"/>
              </a:rPr>
              <a:t>può </a:t>
            </a:r>
            <a:r>
              <a:rPr sz="1600" spc="-4" dirty="0">
                <a:solidFill>
                  <a:srgbClr val="404040"/>
                </a:solidFill>
                <a:latin typeface="Century Gothic"/>
                <a:cs typeface="Century Gothic"/>
              </a:rPr>
              <a:t>trovarlo facilmente. </a:t>
            </a:r>
            <a:r>
              <a:rPr sz="1600" dirty="0">
                <a:solidFill>
                  <a:srgbClr val="404040"/>
                </a:solidFill>
                <a:latin typeface="Century Gothic"/>
                <a:cs typeface="Century Gothic"/>
              </a:rPr>
              <a:t>Inoltre, </a:t>
            </a:r>
            <a:r>
              <a:rPr sz="1600" spc="-4" dirty="0">
                <a:solidFill>
                  <a:srgbClr val="404040"/>
                </a:solidFill>
                <a:latin typeface="Century Gothic"/>
                <a:cs typeface="Century Gothic"/>
              </a:rPr>
              <a:t>la scelta </a:t>
            </a:r>
            <a:r>
              <a:rPr sz="1600" spc="-8" dirty="0">
                <a:solidFill>
                  <a:srgbClr val="404040"/>
                </a:solidFill>
                <a:latin typeface="Century Gothic"/>
                <a:cs typeface="Century Gothic"/>
              </a:rPr>
              <a:t>di un nome  </a:t>
            </a:r>
            <a:r>
              <a:rPr sz="1600" spc="-4" dirty="0">
                <a:solidFill>
                  <a:srgbClr val="404040"/>
                </a:solidFill>
                <a:latin typeface="Century Gothic"/>
                <a:cs typeface="Century Gothic"/>
              </a:rPr>
              <a:t>significativo per </a:t>
            </a:r>
            <a:r>
              <a:rPr sz="1600" dirty="0">
                <a:solidFill>
                  <a:srgbClr val="404040"/>
                </a:solidFill>
                <a:latin typeface="Century Gothic"/>
                <a:cs typeface="Century Gothic"/>
              </a:rPr>
              <a:t>il </a:t>
            </a:r>
            <a:r>
              <a:rPr sz="1600" spc="-4" dirty="0">
                <a:solidFill>
                  <a:srgbClr val="404040"/>
                </a:solidFill>
                <a:latin typeface="Century Gothic"/>
                <a:cs typeface="Century Gothic"/>
              </a:rPr>
              <a:t>bottone garantisce che l'utente abbia </a:t>
            </a:r>
            <a:r>
              <a:rPr sz="1600" dirty="0">
                <a:solidFill>
                  <a:srgbClr val="404040"/>
                </a:solidFill>
                <a:latin typeface="Century Gothic"/>
                <a:cs typeface="Century Gothic"/>
              </a:rPr>
              <a:t>la </a:t>
            </a:r>
            <a:r>
              <a:rPr sz="1600" spc="-4" dirty="0">
                <a:solidFill>
                  <a:srgbClr val="404040"/>
                </a:solidFill>
                <a:latin typeface="Century Gothic"/>
                <a:cs typeface="Century Gothic"/>
              </a:rPr>
              <a:t>certezza </a:t>
            </a:r>
            <a:r>
              <a:rPr sz="1600" dirty="0">
                <a:solidFill>
                  <a:srgbClr val="404040"/>
                </a:solidFill>
                <a:latin typeface="Century Gothic"/>
                <a:cs typeface="Century Gothic"/>
              </a:rPr>
              <a:t>di  </a:t>
            </a:r>
            <a:r>
              <a:rPr sz="1600" spc="-4" dirty="0">
                <a:solidFill>
                  <a:srgbClr val="404040"/>
                </a:solidFill>
                <a:latin typeface="Century Gothic"/>
                <a:cs typeface="Century Gothic"/>
              </a:rPr>
              <a:t>stare richiedendo </a:t>
            </a:r>
            <a:r>
              <a:rPr sz="1600" dirty="0">
                <a:solidFill>
                  <a:srgbClr val="404040"/>
                </a:solidFill>
                <a:latin typeface="Century Gothic"/>
                <a:cs typeface="Century Gothic"/>
              </a:rPr>
              <a:t>il </a:t>
            </a:r>
            <a:r>
              <a:rPr sz="1600" spc="-8" dirty="0">
                <a:solidFill>
                  <a:srgbClr val="404040"/>
                </a:solidFill>
                <a:latin typeface="Century Gothic"/>
                <a:cs typeface="Century Gothic"/>
              </a:rPr>
              <a:t>servizio </a:t>
            </a:r>
            <a:r>
              <a:rPr sz="1600" spc="-4" dirty="0">
                <a:solidFill>
                  <a:srgbClr val="404040"/>
                </a:solidFill>
                <a:latin typeface="Century Gothic"/>
                <a:cs typeface="Century Gothic"/>
              </a:rPr>
              <a:t>giusto. </a:t>
            </a:r>
            <a:r>
              <a:rPr sz="1600" spc="8" dirty="0">
                <a:solidFill>
                  <a:srgbClr val="404040"/>
                </a:solidFill>
                <a:latin typeface="Century Gothic"/>
                <a:cs typeface="Century Gothic"/>
              </a:rPr>
              <a:t>Il </a:t>
            </a:r>
            <a:r>
              <a:rPr sz="1600" spc="-4" dirty="0">
                <a:solidFill>
                  <a:srgbClr val="404040"/>
                </a:solidFill>
                <a:latin typeface="Century Gothic"/>
                <a:cs typeface="Century Gothic"/>
              </a:rPr>
              <a:t>feedback dell'azione </a:t>
            </a:r>
            <a:r>
              <a:rPr sz="1600" spc="-8" dirty="0">
                <a:solidFill>
                  <a:srgbClr val="404040"/>
                </a:solidFill>
                <a:latin typeface="Century Gothic"/>
                <a:cs typeface="Century Gothic"/>
              </a:rPr>
              <a:t>è  </a:t>
            </a:r>
            <a:r>
              <a:rPr sz="1600" spc="-4" dirty="0">
                <a:solidFill>
                  <a:srgbClr val="404040"/>
                </a:solidFill>
                <a:latin typeface="Century Gothic"/>
                <a:cs typeface="Century Gothic"/>
              </a:rPr>
              <a:t>abbastanza</a:t>
            </a:r>
            <a:r>
              <a:rPr sz="1600" spc="-38" dirty="0">
                <a:solidFill>
                  <a:srgbClr val="404040"/>
                </a:solidFill>
                <a:latin typeface="Century Gothic"/>
                <a:cs typeface="Century Gothic"/>
              </a:rPr>
              <a:t> </a:t>
            </a:r>
            <a:r>
              <a:rPr sz="1600" spc="-4" dirty="0">
                <a:solidFill>
                  <a:srgbClr val="404040"/>
                </a:solidFill>
                <a:latin typeface="Century Gothic"/>
                <a:cs typeface="Century Gothic"/>
              </a:rPr>
              <a:t>immediato.</a:t>
            </a:r>
            <a:endParaRPr sz="1600" dirty="0">
              <a:solidFill>
                <a:prstClr val="black"/>
              </a:solidFill>
              <a:latin typeface="Century Gothic"/>
              <a:cs typeface="Century Gothic"/>
            </a:endParaRPr>
          </a:p>
        </p:txBody>
      </p:sp>
      <p:pic>
        <p:nvPicPr>
          <p:cNvPr id="3" name="Immagine 2">
            <a:extLst>
              <a:ext uri="{FF2B5EF4-FFF2-40B4-BE49-F238E27FC236}">
                <a16:creationId xmlns:a16="http://schemas.microsoft.com/office/drawing/2014/main" id="{7BFB63F3-8A24-EE4D-B58E-017AF8C9BCD7}"/>
              </a:ext>
            </a:extLst>
          </p:cNvPr>
          <p:cNvPicPr>
            <a:picLocks noChangeAspect="1"/>
          </p:cNvPicPr>
          <p:nvPr/>
        </p:nvPicPr>
        <p:blipFill>
          <a:blip r:embed="rId4"/>
          <a:stretch>
            <a:fillRect/>
          </a:stretch>
        </p:blipFill>
        <p:spPr>
          <a:xfrm>
            <a:off x="8098944" y="37680"/>
            <a:ext cx="1003300" cy="1003300"/>
          </a:xfrm>
          <a:prstGeom prst="rect">
            <a:avLst/>
          </a:prstGeom>
        </p:spPr>
      </p:pic>
    </p:spTree>
    <p:extLst>
      <p:ext uri="{BB962C8B-B14F-4D97-AF65-F5344CB8AC3E}">
        <p14:creationId xmlns:p14="http://schemas.microsoft.com/office/powerpoint/2010/main" val="40668361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33400" y="152400"/>
            <a:ext cx="8458200" cy="748282"/>
          </a:xfrm>
          <a:prstGeom prst="rect">
            <a:avLst/>
          </a:prstGeom>
        </p:spPr>
        <p:txBody>
          <a:bodyPr vert="horz" wrap="square" lIns="0" tIns="9525" rIns="0" bIns="0" rtlCol="0" anchor="ctr">
            <a:spAutoFit/>
          </a:bodyPr>
          <a:lstStyle/>
          <a:p>
            <a:pPr marL="226695">
              <a:spcBef>
                <a:spcPts val="75"/>
              </a:spcBef>
            </a:pPr>
            <a:r>
              <a:rPr sz="2400" b="1" spc="-4" dirty="0">
                <a:solidFill>
                  <a:srgbClr val="00B415"/>
                </a:solidFill>
              </a:rPr>
              <a:t>Relazione sul testing di usabilità che avete effettuato con</a:t>
            </a:r>
            <a:r>
              <a:rPr sz="2400" b="1" spc="60" dirty="0">
                <a:solidFill>
                  <a:srgbClr val="00B415"/>
                </a:solidFill>
              </a:rPr>
              <a:t> </a:t>
            </a:r>
            <a:r>
              <a:rPr sz="2400" b="1" spc="-4" dirty="0">
                <a:solidFill>
                  <a:srgbClr val="00B415"/>
                </a:solidFill>
              </a:rPr>
              <a:t>gli</a:t>
            </a:r>
          </a:p>
          <a:p>
            <a:pPr marL="226695">
              <a:spcBef>
                <a:spcPts val="4"/>
              </a:spcBef>
            </a:pPr>
            <a:r>
              <a:rPr sz="2400" b="1" spc="-4" dirty="0">
                <a:solidFill>
                  <a:srgbClr val="00B415"/>
                </a:solidFill>
              </a:rPr>
              <a:t>utenti</a:t>
            </a:r>
          </a:p>
        </p:txBody>
      </p:sp>
      <p:sp>
        <p:nvSpPr>
          <p:cNvPr id="6" name="object 6"/>
          <p:cNvSpPr txBox="1"/>
          <p:nvPr/>
        </p:nvSpPr>
        <p:spPr>
          <a:xfrm>
            <a:off x="1216206" y="1722153"/>
            <a:ext cx="7720366" cy="3804568"/>
          </a:xfrm>
          <a:prstGeom prst="rect">
            <a:avLst/>
          </a:prstGeom>
        </p:spPr>
        <p:txBody>
          <a:bodyPr vert="horz" wrap="square" lIns="0" tIns="8573" rIns="0" bIns="0" rtlCol="0">
            <a:spAutoFit/>
          </a:bodyPr>
          <a:lstStyle/>
          <a:p>
            <a:pPr marL="267653" marR="3810" indent="-258604" defTabSz="685800">
              <a:spcBef>
                <a:spcPts val="68"/>
              </a:spcBef>
              <a:buClr>
                <a:srgbClr val="A42F0F"/>
              </a:buClr>
              <a:buFont typeface="Wingdings 3"/>
              <a:buChar char=""/>
              <a:tabLst>
                <a:tab pos="268129" algn="l"/>
                <a:tab pos="1509236" algn="l"/>
              </a:tabLst>
              <a:defRPr/>
            </a:pPr>
            <a:r>
              <a:rPr sz="2000" spc="-4" dirty="0">
                <a:solidFill>
                  <a:srgbClr val="404040"/>
                </a:solidFill>
                <a:latin typeface="Century Gothic"/>
                <a:cs typeface="Century Gothic"/>
              </a:rPr>
              <a:t>Per valutare </a:t>
            </a:r>
            <a:r>
              <a:rPr sz="2000" dirty="0">
                <a:solidFill>
                  <a:srgbClr val="404040"/>
                </a:solidFill>
                <a:latin typeface="Century Gothic"/>
                <a:cs typeface="Century Gothic"/>
              </a:rPr>
              <a:t>il </a:t>
            </a:r>
            <a:r>
              <a:rPr sz="2000" spc="-4" dirty="0">
                <a:solidFill>
                  <a:srgbClr val="404040"/>
                </a:solidFill>
                <a:latin typeface="Century Gothic"/>
                <a:cs typeface="Century Gothic"/>
              </a:rPr>
              <a:t>livello </a:t>
            </a:r>
            <a:r>
              <a:rPr sz="2000" spc="-8" dirty="0">
                <a:solidFill>
                  <a:srgbClr val="404040"/>
                </a:solidFill>
                <a:latin typeface="Century Gothic"/>
                <a:cs typeface="Century Gothic"/>
              </a:rPr>
              <a:t>di </a:t>
            </a:r>
            <a:r>
              <a:rPr sz="2000" spc="-4" dirty="0">
                <a:solidFill>
                  <a:srgbClr val="404040"/>
                </a:solidFill>
                <a:latin typeface="Century Gothic"/>
                <a:cs typeface="Century Gothic"/>
              </a:rPr>
              <a:t>usabilità </a:t>
            </a:r>
            <a:r>
              <a:rPr sz="2000" spc="-8" dirty="0">
                <a:solidFill>
                  <a:srgbClr val="404040"/>
                </a:solidFill>
                <a:latin typeface="Century Gothic"/>
                <a:cs typeface="Century Gothic"/>
              </a:rPr>
              <a:t>del </a:t>
            </a:r>
            <a:r>
              <a:rPr sz="2000" spc="-4" dirty="0">
                <a:solidFill>
                  <a:srgbClr val="404040"/>
                </a:solidFill>
                <a:latin typeface="Century Gothic"/>
                <a:cs typeface="Century Gothic"/>
              </a:rPr>
              <a:t>nostro sistema abbiamo </a:t>
            </a:r>
            <a:r>
              <a:rPr sz="2000" dirty="0">
                <a:solidFill>
                  <a:srgbClr val="404040"/>
                </a:solidFill>
                <a:latin typeface="Century Gothic"/>
                <a:cs typeface="Century Gothic"/>
              </a:rPr>
              <a:t>testato il  </a:t>
            </a:r>
            <a:r>
              <a:rPr sz="2000" spc="-4" dirty="0">
                <a:solidFill>
                  <a:srgbClr val="404040"/>
                </a:solidFill>
                <a:latin typeface="Century Gothic"/>
                <a:cs typeface="Century Gothic"/>
              </a:rPr>
              <a:t>prototipo </a:t>
            </a:r>
            <a:r>
              <a:rPr sz="2000" spc="-8" dirty="0">
                <a:solidFill>
                  <a:srgbClr val="404040"/>
                </a:solidFill>
                <a:latin typeface="Century Gothic"/>
                <a:cs typeface="Century Gothic"/>
              </a:rPr>
              <a:t>con diversi </a:t>
            </a:r>
            <a:r>
              <a:rPr sz="2000" dirty="0">
                <a:solidFill>
                  <a:srgbClr val="404040"/>
                </a:solidFill>
                <a:latin typeface="Century Gothic"/>
                <a:cs typeface="Century Gothic"/>
              </a:rPr>
              <a:t>utenti. </a:t>
            </a:r>
            <a:r>
              <a:rPr sz="2000" spc="-4" dirty="0">
                <a:solidFill>
                  <a:srgbClr val="404040"/>
                </a:solidFill>
                <a:latin typeface="Century Gothic"/>
                <a:cs typeface="Century Gothic"/>
              </a:rPr>
              <a:t>Per le funzionalità </a:t>
            </a:r>
            <a:r>
              <a:rPr sz="2000" dirty="0">
                <a:solidFill>
                  <a:srgbClr val="404040"/>
                </a:solidFill>
                <a:latin typeface="Century Gothic"/>
                <a:cs typeface="Century Gothic"/>
              </a:rPr>
              <a:t>mancanti </a:t>
            </a:r>
            <a:r>
              <a:rPr sz="2000" spc="-4" dirty="0">
                <a:solidFill>
                  <a:srgbClr val="404040"/>
                </a:solidFill>
                <a:latin typeface="Century Gothic"/>
                <a:cs typeface="Century Gothic"/>
              </a:rPr>
              <a:t>abbiamo  adoperato </a:t>
            </a:r>
            <a:r>
              <a:rPr sz="2000" dirty="0">
                <a:solidFill>
                  <a:srgbClr val="404040"/>
                </a:solidFill>
                <a:latin typeface="Century Gothic"/>
                <a:cs typeface="Century Gothic"/>
              </a:rPr>
              <a:t>la tecnica </a:t>
            </a:r>
            <a:r>
              <a:rPr sz="2000" spc="-8" dirty="0">
                <a:solidFill>
                  <a:srgbClr val="404040"/>
                </a:solidFill>
                <a:latin typeface="Century Gothic"/>
                <a:cs typeface="Century Gothic"/>
              </a:rPr>
              <a:t>del </a:t>
            </a:r>
            <a:r>
              <a:rPr sz="2000" spc="-4" dirty="0">
                <a:solidFill>
                  <a:srgbClr val="404040"/>
                </a:solidFill>
                <a:latin typeface="Century Gothic"/>
                <a:cs typeface="Century Gothic"/>
              </a:rPr>
              <a:t>mago di </a:t>
            </a:r>
            <a:r>
              <a:rPr sz="2000" spc="-8" dirty="0">
                <a:solidFill>
                  <a:srgbClr val="404040"/>
                </a:solidFill>
                <a:latin typeface="Century Gothic"/>
                <a:cs typeface="Century Gothic"/>
              </a:rPr>
              <a:t>Oz. La </a:t>
            </a:r>
            <a:r>
              <a:rPr sz="2000" spc="-4" dirty="0">
                <a:solidFill>
                  <a:srgbClr val="404040"/>
                </a:solidFill>
                <a:latin typeface="Century Gothic"/>
                <a:cs typeface="Century Gothic"/>
              </a:rPr>
              <a:t>navigazione si è rivelata  semplice</a:t>
            </a:r>
            <a:r>
              <a:rPr sz="2000" spc="8" dirty="0">
                <a:solidFill>
                  <a:srgbClr val="404040"/>
                </a:solidFill>
                <a:latin typeface="Century Gothic"/>
                <a:cs typeface="Century Gothic"/>
              </a:rPr>
              <a:t> </a:t>
            </a:r>
            <a:r>
              <a:rPr sz="2000" spc="-8" dirty="0">
                <a:solidFill>
                  <a:srgbClr val="404040"/>
                </a:solidFill>
                <a:latin typeface="Century Gothic"/>
                <a:cs typeface="Century Gothic"/>
              </a:rPr>
              <a:t>ed</a:t>
            </a:r>
            <a:r>
              <a:rPr lang="it-IT" sz="2000" spc="-8" dirty="0">
                <a:solidFill>
                  <a:srgbClr val="404040"/>
                </a:solidFill>
                <a:latin typeface="Century Gothic"/>
                <a:cs typeface="Century Gothic"/>
              </a:rPr>
              <a:t> </a:t>
            </a:r>
            <a:r>
              <a:rPr sz="2000" dirty="0">
                <a:solidFill>
                  <a:srgbClr val="404040"/>
                </a:solidFill>
                <a:latin typeface="Century Gothic"/>
                <a:cs typeface="Century Gothic"/>
              </a:rPr>
              <a:t>intuitiva, </a:t>
            </a:r>
            <a:r>
              <a:rPr sz="2000" spc="-4" dirty="0">
                <a:solidFill>
                  <a:srgbClr val="404040"/>
                </a:solidFill>
                <a:latin typeface="Century Gothic"/>
                <a:cs typeface="Century Gothic"/>
              </a:rPr>
              <a:t>anche </a:t>
            </a:r>
            <a:r>
              <a:rPr sz="2000" spc="-8" dirty="0">
                <a:solidFill>
                  <a:srgbClr val="404040"/>
                </a:solidFill>
                <a:latin typeface="Century Gothic"/>
                <a:cs typeface="Century Gothic"/>
              </a:rPr>
              <a:t>se </a:t>
            </a:r>
            <a:r>
              <a:rPr sz="2000" spc="-4" dirty="0">
                <a:solidFill>
                  <a:srgbClr val="404040"/>
                </a:solidFill>
                <a:latin typeface="Century Gothic"/>
                <a:cs typeface="Century Gothic"/>
              </a:rPr>
              <a:t>in alcuni casi </a:t>
            </a:r>
            <a:r>
              <a:rPr sz="2000" dirty="0">
                <a:solidFill>
                  <a:srgbClr val="404040"/>
                </a:solidFill>
                <a:latin typeface="Century Gothic"/>
                <a:cs typeface="Century Gothic"/>
              </a:rPr>
              <a:t>gli </a:t>
            </a:r>
            <a:r>
              <a:rPr sz="2000" spc="-4" dirty="0">
                <a:solidFill>
                  <a:srgbClr val="404040"/>
                </a:solidFill>
                <a:latin typeface="Century Gothic"/>
                <a:cs typeface="Century Gothic"/>
              </a:rPr>
              <a:t>utenti hanno  </a:t>
            </a:r>
            <a:r>
              <a:rPr sz="2000" spc="-8" dirty="0">
                <a:solidFill>
                  <a:srgbClr val="404040"/>
                </a:solidFill>
                <a:latin typeface="Century Gothic"/>
                <a:cs typeface="Century Gothic"/>
              </a:rPr>
              <a:t>commesso </a:t>
            </a:r>
            <a:r>
              <a:rPr sz="2000" spc="-4" dirty="0">
                <a:solidFill>
                  <a:srgbClr val="404040"/>
                </a:solidFill>
                <a:latin typeface="Century Gothic"/>
                <a:cs typeface="Century Gothic"/>
              </a:rPr>
              <a:t>qualche </a:t>
            </a:r>
            <a:r>
              <a:rPr sz="2000" spc="-8" dirty="0">
                <a:solidFill>
                  <a:srgbClr val="404040"/>
                </a:solidFill>
                <a:latin typeface="Century Gothic"/>
                <a:cs typeface="Century Gothic"/>
              </a:rPr>
              <a:t>errore </a:t>
            </a:r>
            <a:r>
              <a:rPr sz="2000" spc="-4" dirty="0">
                <a:solidFill>
                  <a:srgbClr val="404040"/>
                </a:solidFill>
                <a:latin typeface="Century Gothic"/>
                <a:cs typeface="Century Gothic"/>
              </a:rPr>
              <a:t>nell'esecuzione delle azioni, </a:t>
            </a:r>
            <a:r>
              <a:rPr sz="2000" spc="-11" dirty="0">
                <a:solidFill>
                  <a:srgbClr val="404040"/>
                </a:solidFill>
                <a:latin typeface="Century Gothic"/>
                <a:cs typeface="Century Gothic"/>
              </a:rPr>
              <a:t>(</a:t>
            </a:r>
            <a:r>
              <a:rPr sz="2000" i="1" spc="-11" dirty="0">
                <a:solidFill>
                  <a:srgbClr val="404040"/>
                </a:solidFill>
                <a:latin typeface="Century Gothic"/>
                <a:cs typeface="Century Gothic"/>
              </a:rPr>
              <a:t>per  </a:t>
            </a:r>
            <a:r>
              <a:rPr sz="2000" i="1" spc="-4" dirty="0">
                <a:solidFill>
                  <a:srgbClr val="404040"/>
                </a:solidFill>
                <a:latin typeface="Century Gothic"/>
                <a:cs typeface="Century Gothic"/>
              </a:rPr>
              <a:t>esempio sbagliando </a:t>
            </a:r>
            <a:r>
              <a:rPr sz="2000" i="1" spc="-8" dirty="0">
                <a:solidFill>
                  <a:srgbClr val="404040"/>
                </a:solidFill>
                <a:latin typeface="Century Gothic"/>
                <a:cs typeface="Century Gothic"/>
              </a:rPr>
              <a:t>la password</a:t>
            </a:r>
            <a:r>
              <a:rPr sz="2000" spc="-8" dirty="0">
                <a:solidFill>
                  <a:srgbClr val="404040"/>
                </a:solidFill>
                <a:latin typeface="Century Gothic"/>
                <a:cs typeface="Century Gothic"/>
              </a:rPr>
              <a:t>). </a:t>
            </a:r>
            <a:r>
              <a:rPr sz="2000" spc="4" dirty="0">
                <a:solidFill>
                  <a:srgbClr val="404040"/>
                </a:solidFill>
                <a:latin typeface="Century Gothic"/>
                <a:cs typeface="Century Gothic"/>
              </a:rPr>
              <a:t>In </a:t>
            </a:r>
            <a:r>
              <a:rPr sz="2000" spc="-4" dirty="0">
                <a:solidFill>
                  <a:srgbClr val="404040"/>
                </a:solidFill>
                <a:latin typeface="Century Gothic"/>
                <a:cs typeface="Century Gothic"/>
              </a:rPr>
              <a:t>caso </a:t>
            </a:r>
            <a:r>
              <a:rPr sz="2000" spc="-8" dirty="0">
                <a:solidFill>
                  <a:srgbClr val="404040"/>
                </a:solidFill>
                <a:latin typeface="Century Gothic"/>
                <a:cs typeface="Century Gothic"/>
              </a:rPr>
              <a:t>di errore</a:t>
            </a:r>
            <a:r>
              <a:rPr sz="2000" spc="56" dirty="0">
                <a:solidFill>
                  <a:srgbClr val="404040"/>
                </a:solidFill>
                <a:latin typeface="Century Gothic"/>
                <a:cs typeface="Century Gothic"/>
              </a:rPr>
              <a:t> </a:t>
            </a:r>
            <a:r>
              <a:rPr sz="2000" spc="-8" dirty="0">
                <a:solidFill>
                  <a:srgbClr val="404040"/>
                </a:solidFill>
                <a:latin typeface="Century Gothic"/>
                <a:cs typeface="Century Gothic"/>
              </a:rPr>
              <a:t>comunque</a:t>
            </a:r>
            <a:endParaRPr sz="2000" dirty="0">
              <a:solidFill>
                <a:prstClr val="black"/>
              </a:solidFill>
              <a:latin typeface="Century Gothic"/>
              <a:cs typeface="Century Gothic"/>
            </a:endParaRPr>
          </a:p>
          <a:p>
            <a:pPr marL="267653" defTabSz="685800">
              <a:spcBef>
                <a:spcPts val="4"/>
              </a:spcBef>
              <a:defRPr/>
            </a:pPr>
            <a:r>
              <a:rPr sz="2000" spc="-4" dirty="0">
                <a:solidFill>
                  <a:srgbClr val="404040"/>
                </a:solidFill>
                <a:latin typeface="Century Gothic"/>
                <a:cs typeface="Century Gothic"/>
              </a:rPr>
              <a:t>l’utente </a:t>
            </a:r>
            <a:r>
              <a:rPr sz="2000" spc="-8" dirty="0">
                <a:solidFill>
                  <a:srgbClr val="404040"/>
                </a:solidFill>
                <a:latin typeface="Century Gothic"/>
                <a:cs typeface="Century Gothic"/>
              </a:rPr>
              <a:t>verrà </a:t>
            </a:r>
            <a:r>
              <a:rPr sz="2000" spc="-4" dirty="0">
                <a:solidFill>
                  <a:srgbClr val="404040"/>
                </a:solidFill>
                <a:latin typeface="Century Gothic"/>
                <a:cs typeface="Century Gothic"/>
              </a:rPr>
              <a:t>avvisato e potrà </a:t>
            </a:r>
            <a:r>
              <a:rPr sz="2000" dirty="0">
                <a:solidFill>
                  <a:srgbClr val="404040"/>
                </a:solidFill>
                <a:latin typeface="Century Gothic"/>
                <a:cs typeface="Century Gothic"/>
              </a:rPr>
              <a:t>in </a:t>
            </a:r>
            <a:r>
              <a:rPr sz="2000" spc="-4" dirty="0">
                <a:solidFill>
                  <a:srgbClr val="404040"/>
                </a:solidFill>
                <a:latin typeface="Century Gothic"/>
                <a:cs typeface="Century Gothic"/>
              </a:rPr>
              <a:t>qualsiasi momento</a:t>
            </a:r>
            <a:r>
              <a:rPr sz="2000" spc="-30" dirty="0">
                <a:solidFill>
                  <a:srgbClr val="404040"/>
                </a:solidFill>
                <a:latin typeface="Century Gothic"/>
                <a:cs typeface="Century Gothic"/>
              </a:rPr>
              <a:t> </a:t>
            </a:r>
            <a:r>
              <a:rPr sz="2000" dirty="0">
                <a:solidFill>
                  <a:srgbClr val="404040"/>
                </a:solidFill>
                <a:latin typeface="Century Gothic"/>
                <a:cs typeface="Century Gothic"/>
              </a:rPr>
              <a:t>ripetere</a:t>
            </a:r>
            <a:endParaRPr sz="2000" dirty="0">
              <a:solidFill>
                <a:prstClr val="black"/>
              </a:solidFill>
              <a:latin typeface="Century Gothic"/>
              <a:cs typeface="Century Gothic"/>
            </a:endParaRPr>
          </a:p>
          <a:p>
            <a:pPr marL="267653" defTabSz="685800">
              <a:spcBef>
                <a:spcPts val="4"/>
              </a:spcBef>
              <a:defRPr/>
            </a:pPr>
            <a:r>
              <a:rPr sz="2000" spc="-4" dirty="0">
                <a:solidFill>
                  <a:srgbClr val="404040"/>
                </a:solidFill>
                <a:latin typeface="Century Gothic"/>
                <a:cs typeface="Century Gothic"/>
              </a:rPr>
              <a:t>l’inserimento ritornando </a:t>
            </a:r>
            <a:r>
              <a:rPr sz="2000" spc="-8" dirty="0">
                <a:solidFill>
                  <a:srgbClr val="404040"/>
                </a:solidFill>
                <a:latin typeface="Century Gothic"/>
                <a:cs typeface="Century Gothic"/>
              </a:rPr>
              <a:t>al </a:t>
            </a:r>
            <a:r>
              <a:rPr sz="2000" spc="-4" dirty="0">
                <a:solidFill>
                  <a:srgbClr val="404040"/>
                </a:solidFill>
                <a:latin typeface="Century Gothic"/>
                <a:cs typeface="Century Gothic"/>
              </a:rPr>
              <a:t>campo precedente.</a:t>
            </a:r>
            <a:endParaRPr sz="2000" dirty="0">
              <a:solidFill>
                <a:prstClr val="black"/>
              </a:solidFill>
              <a:latin typeface="Century Gothic"/>
              <a:cs typeface="Century Gothic"/>
            </a:endParaRPr>
          </a:p>
          <a:p>
            <a:pPr marL="267653" marR="349091" indent="-258604" defTabSz="685800">
              <a:spcBef>
                <a:spcPts val="754"/>
              </a:spcBef>
              <a:buClr>
                <a:srgbClr val="A42F0F"/>
              </a:buClr>
              <a:buFont typeface="Wingdings 3"/>
              <a:buChar char=""/>
              <a:tabLst>
                <a:tab pos="268129" algn="l"/>
              </a:tabLst>
              <a:defRPr/>
            </a:pPr>
            <a:r>
              <a:rPr sz="2000" spc="-15" dirty="0">
                <a:solidFill>
                  <a:srgbClr val="404040"/>
                </a:solidFill>
                <a:latin typeface="Century Gothic"/>
                <a:cs typeface="Century Gothic"/>
              </a:rPr>
              <a:t>Avendo </a:t>
            </a:r>
            <a:r>
              <a:rPr sz="2000" spc="-4" dirty="0">
                <a:solidFill>
                  <a:srgbClr val="404040"/>
                </a:solidFill>
                <a:latin typeface="Century Gothic"/>
                <a:cs typeface="Century Gothic"/>
              </a:rPr>
              <a:t>strutturato task simili </a:t>
            </a:r>
            <a:r>
              <a:rPr sz="2000" dirty="0">
                <a:solidFill>
                  <a:srgbClr val="404040"/>
                </a:solidFill>
                <a:latin typeface="Century Gothic"/>
                <a:cs typeface="Century Gothic"/>
              </a:rPr>
              <a:t>in </a:t>
            </a:r>
            <a:r>
              <a:rPr sz="2000" spc="-8" dirty="0">
                <a:solidFill>
                  <a:srgbClr val="404040"/>
                </a:solidFill>
                <a:latin typeface="Century Gothic"/>
                <a:cs typeface="Century Gothic"/>
              </a:rPr>
              <a:t>modo </a:t>
            </a:r>
            <a:r>
              <a:rPr sz="2000" spc="-4" dirty="0">
                <a:solidFill>
                  <a:srgbClr val="404040"/>
                </a:solidFill>
                <a:latin typeface="Century Gothic"/>
                <a:cs typeface="Century Gothic"/>
              </a:rPr>
              <a:t>simile e </a:t>
            </a:r>
            <a:r>
              <a:rPr sz="2000" dirty="0">
                <a:solidFill>
                  <a:srgbClr val="404040"/>
                </a:solidFill>
                <a:latin typeface="Century Gothic"/>
                <a:cs typeface="Century Gothic"/>
              </a:rPr>
              <a:t>nello </a:t>
            </a:r>
            <a:r>
              <a:rPr sz="2000" spc="-4" dirty="0">
                <a:solidFill>
                  <a:srgbClr val="404040"/>
                </a:solidFill>
                <a:latin typeface="Century Gothic"/>
                <a:cs typeface="Century Gothic"/>
              </a:rPr>
              <a:t>stesso </a:t>
            </a:r>
            <a:r>
              <a:rPr sz="2000" dirty="0">
                <a:solidFill>
                  <a:srgbClr val="404040"/>
                </a:solidFill>
                <a:latin typeface="Century Gothic"/>
                <a:cs typeface="Century Gothic"/>
              </a:rPr>
              <a:t>stile, </a:t>
            </a:r>
            <a:r>
              <a:rPr sz="2000" spc="-4" dirty="0">
                <a:solidFill>
                  <a:srgbClr val="404040"/>
                </a:solidFill>
                <a:latin typeface="Century Gothic"/>
                <a:cs typeface="Century Gothic"/>
              </a:rPr>
              <a:t>gli  utenti hanno riconosciuto </a:t>
            </a:r>
            <a:r>
              <a:rPr sz="2000" dirty="0">
                <a:solidFill>
                  <a:srgbClr val="404040"/>
                </a:solidFill>
                <a:latin typeface="Century Gothic"/>
                <a:cs typeface="Century Gothic"/>
              </a:rPr>
              <a:t>facilmente </a:t>
            </a:r>
            <a:r>
              <a:rPr sz="2000" spc="-4" dirty="0">
                <a:solidFill>
                  <a:srgbClr val="404040"/>
                </a:solidFill>
                <a:latin typeface="Century Gothic"/>
                <a:cs typeface="Century Gothic"/>
              </a:rPr>
              <a:t>la </a:t>
            </a:r>
            <a:r>
              <a:rPr sz="2000" spc="-8" dirty="0">
                <a:solidFill>
                  <a:srgbClr val="404040"/>
                </a:solidFill>
                <a:latin typeface="Century Gothic"/>
                <a:cs typeface="Century Gothic"/>
              </a:rPr>
              <a:t>sequenza di </a:t>
            </a:r>
            <a:r>
              <a:rPr sz="2000" spc="-4" dirty="0">
                <a:solidFill>
                  <a:srgbClr val="404040"/>
                </a:solidFill>
                <a:latin typeface="Century Gothic"/>
                <a:cs typeface="Century Gothic"/>
              </a:rPr>
              <a:t>azioni </a:t>
            </a:r>
            <a:r>
              <a:rPr sz="2000" spc="-11" dirty="0">
                <a:solidFill>
                  <a:srgbClr val="404040"/>
                </a:solidFill>
                <a:latin typeface="Century Gothic"/>
                <a:cs typeface="Century Gothic"/>
              </a:rPr>
              <a:t>da  </a:t>
            </a:r>
            <a:r>
              <a:rPr sz="2000" spc="-4" dirty="0">
                <a:solidFill>
                  <a:srgbClr val="404040"/>
                </a:solidFill>
                <a:latin typeface="Century Gothic"/>
                <a:cs typeface="Century Gothic"/>
              </a:rPr>
              <a:t>compiere per portare a </a:t>
            </a:r>
            <a:r>
              <a:rPr sz="2000" dirty="0">
                <a:solidFill>
                  <a:srgbClr val="404040"/>
                </a:solidFill>
                <a:latin typeface="Century Gothic"/>
                <a:cs typeface="Century Gothic"/>
              </a:rPr>
              <a:t>termine </a:t>
            </a:r>
            <a:r>
              <a:rPr sz="2000" spc="-11" dirty="0">
                <a:solidFill>
                  <a:srgbClr val="404040"/>
                </a:solidFill>
                <a:latin typeface="Century Gothic"/>
                <a:cs typeface="Century Gothic"/>
              </a:rPr>
              <a:t>un</a:t>
            </a:r>
            <a:r>
              <a:rPr sz="2000" spc="-19" dirty="0">
                <a:solidFill>
                  <a:srgbClr val="404040"/>
                </a:solidFill>
                <a:latin typeface="Century Gothic"/>
                <a:cs typeface="Century Gothic"/>
              </a:rPr>
              <a:t> </a:t>
            </a:r>
            <a:r>
              <a:rPr sz="2000" spc="-4" dirty="0">
                <a:solidFill>
                  <a:srgbClr val="404040"/>
                </a:solidFill>
                <a:latin typeface="Century Gothic"/>
                <a:cs typeface="Century Gothic"/>
              </a:rPr>
              <a:t>compito.</a:t>
            </a:r>
            <a:endParaRPr sz="2000" dirty="0">
              <a:solidFill>
                <a:prstClr val="black"/>
              </a:solidFill>
              <a:latin typeface="Century Gothic"/>
              <a:cs typeface="Century Gothic"/>
            </a:endParaRPr>
          </a:p>
        </p:txBody>
      </p:sp>
      <p:pic>
        <p:nvPicPr>
          <p:cNvPr id="3" name="Immagine 2">
            <a:extLst>
              <a:ext uri="{FF2B5EF4-FFF2-40B4-BE49-F238E27FC236}">
                <a16:creationId xmlns:a16="http://schemas.microsoft.com/office/drawing/2014/main" id="{D4C452EB-8FDA-7847-8F7A-5084897B7EDA}"/>
              </a:ext>
            </a:extLst>
          </p:cNvPr>
          <p:cNvPicPr>
            <a:picLocks noChangeAspect="1"/>
          </p:cNvPicPr>
          <p:nvPr/>
        </p:nvPicPr>
        <p:blipFill>
          <a:blip r:embed="rId2"/>
          <a:stretch>
            <a:fillRect/>
          </a:stretch>
        </p:blipFill>
        <p:spPr>
          <a:xfrm>
            <a:off x="7919013" y="-10610"/>
            <a:ext cx="1155700" cy="1155700"/>
          </a:xfrm>
          <a:prstGeom prst="rect">
            <a:avLst/>
          </a:prstGeom>
        </p:spPr>
      </p:pic>
    </p:spTree>
    <p:extLst>
      <p:ext uri="{BB962C8B-B14F-4D97-AF65-F5344CB8AC3E}">
        <p14:creationId xmlns:p14="http://schemas.microsoft.com/office/powerpoint/2010/main" val="134359205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6399847" y="941504"/>
            <a:ext cx="2744153" cy="994503"/>
          </a:xfrm>
          <a:prstGeom prst="rect">
            <a:avLst/>
          </a:prstGeom>
        </p:spPr>
        <p:txBody>
          <a:bodyPr vert="horz" wrap="square" lIns="0" tIns="9525" rIns="0" bIns="0" rtlCol="0" anchor="ctr">
            <a:spAutoFit/>
          </a:bodyPr>
          <a:lstStyle/>
          <a:p>
            <a:pPr marL="9525">
              <a:spcBef>
                <a:spcPts val="75"/>
              </a:spcBef>
            </a:pPr>
            <a:r>
              <a:rPr sz="3200" b="1" spc="-4" dirty="0">
                <a:solidFill>
                  <a:srgbClr val="C00000"/>
                </a:solidFill>
              </a:rPr>
              <a:t>Valutazione</a:t>
            </a:r>
            <a:r>
              <a:rPr sz="3200" b="1" spc="-38" dirty="0">
                <a:solidFill>
                  <a:srgbClr val="C00000"/>
                </a:solidFill>
              </a:rPr>
              <a:t> </a:t>
            </a:r>
            <a:r>
              <a:rPr sz="3200" b="1" spc="-4" dirty="0">
                <a:solidFill>
                  <a:srgbClr val="C00000"/>
                </a:solidFill>
              </a:rPr>
              <a:t>euristica</a:t>
            </a:r>
          </a:p>
        </p:txBody>
      </p:sp>
      <p:sp>
        <p:nvSpPr>
          <p:cNvPr id="13" name="object 13"/>
          <p:cNvSpPr/>
          <p:nvPr/>
        </p:nvSpPr>
        <p:spPr>
          <a:xfrm>
            <a:off x="1024223" y="5267382"/>
            <a:ext cx="66293" cy="73152"/>
          </a:xfrm>
          <a:prstGeom prst="rect">
            <a:avLst/>
          </a:prstGeom>
          <a:blipFill>
            <a:blip r:embed="rId2" cstate="print"/>
            <a:stretch>
              <a:fillRect/>
            </a:stretch>
          </a:blipFill>
        </p:spPr>
        <p:txBody>
          <a:bodyPr wrap="square" lIns="0" tIns="0" rIns="0" bIns="0" rtlCol="0"/>
          <a:lstStyle/>
          <a:p>
            <a:pPr defTabSz="685800">
              <a:defRPr/>
            </a:pPr>
            <a:endParaRPr sz="1350" dirty="0">
              <a:solidFill>
                <a:prstClr val="black"/>
              </a:solidFill>
              <a:latin typeface="Calibri"/>
            </a:endParaRPr>
          </a:p>
        </p:txBody>
      </p:sp>
      <p:sp>
        <p:nvSpPr>
          <p:cNvPr id="14" name="object 14"/>
          <p:cNvSpPr txBox="1"/>
          <p:nvPr/>
        </p:nvSpPr>
        <p:spPr>
          <a:xfrm>
            <a:off x="1024224" y="1038737"/>
            <a:ext cx="8195976" cy="5635838"/>
          </a:xfrm>
          <a:prstGeom prst="rect">
            <a:avLst/>
          </a:prstGeom>
        </p:spPr>
        <p:txBody>
          <a:bodyPr vert="horz" wrap="square" lIns="0" tIns="8573" rIns="0" bIns="0" rtlCol="0">
            <a:spAutoFit/>
          </a:bodyPr>
          <a:lstStyle/>
          <a:p>
            <a:pPr marR="5239" algn="ctr" defTabSz="685800">
              <a:spcBef>
                <a:spcPts val="68"/>
              </a:spcBef>
              <a:defRPr/>
            </a:pPr>
            <a:r>
              <a:rPr sz="1100" b="1" spc="-8" dirty="0">
                <a:solidFill>
                  <a:srgbClr val="404040"/>
                </a:solidFill>
                <a:latin typeface="Century Gothic"/>
                <a:cs typeface="Century Gothic"/>
              </a:rPr>
              <a:t>.</a:t>
            </a:r>
            <a:endParaRPr sz="1100" dirty="0">
              <a:solidFill>
                <a:prstClr val="black"/>
              </a:solidFill>
              <a:latin typeface="Century Gothic"/>
              <a:cs typeface="Century Gothic"/>
            </a:endParaRPr>
          </a:p>
          <a:p>
            <a:pPr marL="267653" defTabSz="685800">
              <a:spcBef>
                <a:spcPts val="746"/>
              </a:spcBef>
              <a:defRPr/>
            </a:pPr>
            <a:r>
              <a:rPr sz="1100" b="1" i="1" spc="-4" dirty="0">
                <a:solidFill>
                  <a:srgbClr val="404040"/>
                </a:solidFill>
                <a:latin typeface="Century Gothic"/>
                <a:cs typeface="Century Gothic"/>
              </a:rPr>
              <a:t>Preservare </a:t>
            </a:r>
            <a:r>
              <a:rPr sz="1100" b="1" i="1" dirty="0">
                <a:solidFill>
                  <a:srgbClr val="404040"/>
                </a:solidFill>
                <a:latin typeface="Century Gothic"/>
                <a:cs typeface="Century Gothic"/>
              </a:rPr>
              <a:t>la </a:t>
            </a:r>
            <a:r>
              <a:rPr sz="1100" b="1" i="1" spc="-4" dirty="0">
                <a:solidFill>
                  <a:srgbClr val="404040"/>
                </a:solidFill>
                <a:latin typeface="Century Gothic"/>
                <a:cs typeface="Century Gothic"/>
              </a:rPr>
              <a:t>coerenza</a:t>
            </a:r>
            <a:endParaRPr sz="1100" dirty="0">
              <a:solidFill>
                <a:prstClr val="black"/>
              </a:solidFill>
              <a:latin typeface="Century Gothic"/>
              <a:cs typeface="Century Gothic"/>
            </a:endParaRPr>
          </a:p>
          <a:p>
            <a:pPr marL="9525" defTabSz="685800">
              <a:spcBef>
                <a:spcPts val="758"/>
              </a:spcBef>
              <a:defRPr/>
            </a:pPr>
            <a:r>
              <a:rPr sz="1100" dirty="0">
                <a:solidFill>
                  <a:srgbClr val="404040"/>
                </a:solidFill>
                <a:latin typeface="Century Gothic"/>
                <a:cs typeface="Century Gothic"/>
              </a:rPr>
              <a:t>Sequenze</a:t>
            </a:r>
            <a:r>
              <a:rPr sz="1100" spc="-30" dirty="0">
                <a:solidFill>
                  <a:srgbClr val="404040"/>
                </a:solidFill>
                <a:latin typeface="Century Gothic"/>
                <a:cs typeface="Century Gothic"/>
              </a:rPr>
              <a:t> </a:t>
            </a:r>
            <a:r>
              <a:rPr sz="1100" spc="4" dirty="0">
                <a:solidFill>
                  <a:srgbClr val="404040"/>
                </a:solidFill>
                <a:latin typeface="Century Gothic"/>
                <a:cs typeface="Century Gothic"/>
              </a:rPr>
              <a:t>di</a:t>
            </a:r>
            <a:r>
              <a:rPr sz="1100" spc="-19" dirty="0">
                <a:solidFill>
                  <a:srgbClr val="404040"/>
                </a:solidFill>
                <a:latin typeface="Century Gothic"/>
                <a:cs typeface="Century Gothic"/>
              </a:rPr>
              <a:t> </a:t>
            </a:r>
            <a:r>
              <a:rPr sz="1100" spc="-4" dirty="0">
                <a:solidFill>
                  <a:srgbClr val="404040"/>
                </a:solidFill>
                <a:latin typeface="Century Gothic"/>
                <a:cs typeface="Century Gothic"/>
              </a:rPr>
              <a:t>operazioni</a:t>
            </a:r>
            <a:r>
              <a:rPr sz="1100" dirty="0">
                <a:solidFill>
                  <a:srgbClr val="404040"/>
                </a:solidFill>
                <a:latin typeface="Century Gothic"/>
                <a:cs typeface="Century Gothic"/>
              </a:rPr>
              <a:t> </a:t>
            </a:r>
            <a:r>
              <a:rPr sz="1100" spc="8" dirty="0">
                <a:solidFill>
                  <a:srgbClr val="404040"/>
                </a:solidFill>
                <a:latin typeface="Century Gothic"/>
                <a:cs typeface="Century Gothic"/>
              </a:rPr>
              <a:t>simili</a:t>
            </a:r>
            <a:r>
              <a:rPr sz="1100" spc="-53" dirty="0">
                <a:solidFill>
                  <a:srgbClr val="404040"/>
                </a:solidFill>
                <a:latin typeface="Century Gothic"/>
                <a:cs typeface="Century Gothic"/>
              </a:rPr>
              <a:t> </a:t>
            </a:r>
            <a:r>
              <a:rPr sz="1100" dirty="0">
                <a:solidFill>
                  <a:srgbClr val="404040"/>
                </a:solidFill>
                <a:latin typeface="Century Gothic"/>
                <a:cs typeface="Century Gothic"/>
              </a:rPr>
              <a:t>sono</a:t>
            </a:r>
            <a:r>
              <a:rPr sz="1100" spc="-15" dirty="0">
                <a:solidFill>
                  <a:srgbClr val="404040"/>
                </a:solidFill>
                <a:latin typeface="Century Gothic"/>
                <a:cs typeface="Century Gothic"/>
              </a:rPr>
              <a:t> </a:t>
            </a:r>
            <a:r>
              <a:rPr sz="1100" spc="-8" dirty="0">
                <a:solidFill>
                  <a:srgbClr val="404040"/>
                </a:solidFill>
                <a:latin typeface="Century Gothic"/>
                <a:cs typeface="Century Gothic"/>
              </a:rPr>
              <a:t>effettuate</a:t>
            </a:r>
            <a:r>
              <a:rPr sz="1100" spc="45" dirty="0">
                <a:solidFill>
                  <a:srgbClr val="404040"/>
                </a:solidFill>
                <a:latin typeface="Century Gothic"/>
                <a:cs typeface="Century Gothic"/>
              </a:rPr>
              <a:t> </a:t>
            </a:r>
            <a:r>
              <a:rPr sz="1100" spc="4" dirty="0">
                <a:solidFill>
                  <a:srgbClr val="404040"/>
                </a:solidFill>
                <a:latin typeface="Century Gothic"/>
                <a:cs typeface="Century Gothic"/>
              </a:rPr>
              <a:t>sempre</a:t>
            </a:r>
            <a:r>
              <a:rPr sz="1100" spc="-68" dirty="0">
                <a:solidFill>
                  <a:srgbClr val="404040"/>
                </a:solidFill>
                <a:latin typeface="Century Gothic"/>
                <a:cs typeface="Century Gothic"/>
              </a:rPr>
              <a:t> </a:t>
            </a:r>
            <a:r>
              <a:rPr sz="1100" dirty="0">
                <a:solidFill>
                  <a:srgbClr val="404040"/>
                </a:solidFill>
                <a:latin typeface="Century Gothic"/>
                <a:cs typeface="Century Gothic"/>
              </a:rPr>
              <a:t>con </a:t>
            </a:r>
            <a:r>
              <a:rPr sz="1100" spc="15" dirty="0">
                <a:solidFill>
                  <a:srgbClr val="404040"/>
                </a:solidFill>
                <a:latin typeface="Century Gothic"/>
                <a:cs typeface="Century Gothic"/>
              </a:rPr>
              <a:t>lo</a:t>
            </a:r>
            <a:r>
              <a:rPr sz="1100" spc="-34" dirty="0">
                <a:solidFill>
                  <a:srgbClr val="404040"/>
                </a:solidFill>
                <a:latin typeface="Century Gothic"/>
                <a:cs typeface="Century Gothic"/>
              </a:rPr>
              <a:t> </a:t>
            </a:r>
            <a:r>
              <a:rPr sz="1100" spc="-4" dirty="0">
                <a:solidFill>
                  <a:srgbClr val="404040"/>
                </a:solidFill>
                <a:latin typeface="Century Gothic"/>
                <a:cs typeface="Century Gothic"/>
              </a:rPr>
              <a:t>stesso</a:t>
            </a:r>
            <a:r>
              <a:rPr sz="1100" spc="-15" dirty="0">
                <a:solidFill>
                  <a:srgbClr val="404040"/>
                </a:solidFill>
                <a:latin typeface="Century Gothic"/>
                <a:cs typeface="Century Gothic"/>
              </a:rPr>
              <a:t> </a:t>
            </a:r>
            <a:r>
              <a:rPr sz="1100" spc="-8" dirty="0">
                <a:solidFill>
                  <a:srgbClr val="404040"/>
                </a:solidFill>
                <a:latin typeface="Century Gothic"/>
                <a:cs typeface="Century Gothic"/>
              </a:rPr>
              <a:t>tipo</a:t>
            </a:r>
            <a:r>
              <a:rPr sz="1100" spc="23" dirty="0">
                <a:solidFill>
                  <a:srgbClr val="404040"/>
                </a:solidFill>
                <a:latin typeface="Century Gothic"/>
                <a:cs typeface="Century Gothic"/>
              </a:rPr>
              <a:t> </a:t>
            </a:r>
            <a:r>
              <a:rPr sz="1100" spc="4" dirty="0">
                <a:solidFill>
                  <a:srgbClr val="404040"/>
                </a:solidFill>
                <a:latin typeface="Century Gothic"/>
                <a:cs typeface="Century Gothic"/>
              </a:rPr>
              <a:t>di</a:t>
            </a:r>
            <a:r>
              <a:rPr sz="1100" spc="-19" dirty="0">
                <a:solidFill>
                  <a:srgbClr val="404040"/>
                </a:solidFill>
                <a:latin typeface="Century Gothic"/>
                <a:cs typeface="Century Gothic"/>
              </a:rPr>
              <a:t> </a:t>
            </a:r>
            <a:r>
              <a:rPr sz="1100" spc="-4" dirty="0">
                <a:solidFill>
                  <a:srgbClr val="404040"/>
                </a:solidFill>
                <a:latin typeface="Century Gothic"/>
                <a:cs typeface="Century Gothic"/>
              </a:rPr>
              <a:t>azioni.</a:t>
            </a:r>
            <a:endParaRPr sz="1100" dirty="0">
              <a:solidFill>
                <a:prstClr val="black"/>
              </a:solidFill>
              <a:latin typeface="Century Gothic"/>
              <a:cs typeface="Century Gothic"/>
            </a:endParaRPr>
          </a:p>
          <a:p>
            <a:pPr marL="267653" defTabSz="685800">
              <a:spcBef>
                <a:spcPts val="758"/>
              </a:spcBef>
              <a:defRPr/>
            </a:pPr>
            <a:r>
              <a:rPr sz="1100" b="1" i="1" spc="-4" dirty="0">
                <a:solidFill>
                  <a:srgbClr val="404040"/>
                </a:solidFill>
                <a:latin typeface="Century Gothic"/>
                <a:cs typeface="Century Gothic"/>
              </a:rPr>
              <a:t>Consentire agli </a:t>
            </a:r>
            <a:r>
              <a:rPr sz="1100" b="1" i="1" dirty="0">
                <a:solidFill>
                  <a:srgbClr val="404040"/>
                </a:solidFill>
                <a:latin typeface="Century Gothic"/>
                <a:cs typeface="Century Gothic"/>
              </a:rPr>
              <a:t>utenti </a:t>
            </a:r>
            <a:r>
              <a:rPr sz="1100" b="1" i="1" spc="-4" dirty="0">
                <a:solidFill>
                  <a:srgbClr val="404040"/>
                </a:solidFill>
                <a:latin typeface="Century Gothic"/>
                <a:cs typeface="Century Gothic"/>
              </a:rPr>
              <a:t>abituali di </a:t>
            </a:r>
            <a:r>
              <a:rPr sz="1100" b="1" i="1" dirty="0">
                <a:solidFill>
                  <a:srgbClr val="404040"/>
                </a:solidFill>
                <a:latin typeface="Century Gothic"/>
                <a:cs typeface="Century Gothic"/>
              </a:rPr>
              <a:t>usare </a:t>
            </a:r>
            <a:r>
              <a:rPr sz="1100" b="1" i="1" spc="-8" dirty="0">
                <a:solidFill>
                  <a:srgbClr val="404040"/>
                </a:solidFill>
                <a:latin typeface="Century Gothic"/>
                <a:cs typeface="Century Gothic"/>
              </a:rPr>
              <a:t>comandi</a:t>
            </a:r>
            <a:r>
              <a:rPr sz="1100" b="1" i="1" spc="-38" dirty="0">
                <a:solidFill>
                  <a:srgbClr val="404040"/>
                </a:solidFill>
                <a:latin typeface="Century Gothic"/>
                <a:cs typeface="Century Gothic"/>
              </a:rPr>
              <a:t> </a:t>
            </a:r>
            <a:r>
              <a:rPr sz="1100" b="1" i="1" spc="-4" dirty="0">
                <a:solidFill>
                  <a:srgbClr val="404040"/>
                </a:solidFill>
                <a:latin typeface="Century Gothic"/>
                <a:cs typeface="Century Gothic"/>
              </a:rPr>
              <a:t>rapidi</a:t>
            </a:r>
            <a:endParaRPr sz="1100" dirty="0">
              <a:solidFill>
                <a:prstClr val="black"/>
              </a:solidFill>
              <a:latin typeface="Century Gothic"/>
              <a:cs typeface="Century Gothic"/>
            </a:endParaRPr>
          </a:p>
          <a:p>
            <a:pPr marL="9525" defTabSz="685800">
              <a:spcBef>
                <a:spcPts val="739"/>
              </a:spcBef>
              <a:defRPr/>
            </a:pPr>
            <a:r>
              <a:rPr sz="1100" spc="4" dirty="0">
                <a:solidFill>
                  <a:srgbClr val="404040"/>
                </a:solidFill>
                <a:latin typeface="Century Gothic"/>
                <a:cs typeface="Century Gothic"/>
              </a:rPr>
              <a:t>Il</a:t>
            </a:r>
            <a:r>
              <a:rPr sz="1100" spc="-19" dirty="0">
                <a:solidFill>
                  <a:srgbClr val="404040"/>
                </a:solidFill>
                <a:latin typeface="Century Gothic"/>
                <a:cs typeface="Century Gothic"/>
              </a:rPr>
              <a:t> </a:t>
            </a:r>
            <a:r>
              <a:rPr sz="1100" spc="4" dirty="0">
                <a:solidFill>
                  <a:srgbClr val="404040"/>
                </a:solidFill>
                <a:latin typeface="Century Gothic"/>
                <a:cs typeface="Century Gothic"/>
              </a:rPr>
              <a:t>sistema</a:t>
            </a:r>
            <a:r>
              <a:rPr sz="1100" spc="-41" dirty="0">
                <a:solidFill>
                  <a:srgbClr val="404040"/>
                </a:solidFill>
                <a:latin typeface="Century Gothic"/>
                <a:cs typeface="Century Gothic"/>
              </a:rPr>
              <a:t> </a:t>
            </a:r>
            <a:r>
              <a:rPr sz="1100" dirty="0">
                <a:solidFill>
                  <a:srgbClr val="404040"/>
                </a:solidFill>
                <a:latin typeface="Century Gothic"/>
                <a:cs typeface="Century Gothic"/>
              </a:rPr>
              <a:t>non</a:t>
            </a:r>
            <a:r>
              <a:rPr sz="1100" spc="4" dirty="0">
                <a:solidFill>
                  <a:srgbClr val="404040"/>
                </a:solidFill>
                <a:latin typeface="Century Gothic"/>
                <a:cs typeface="Century Gothic"/>
              </a:rPr>
              <a:t> </a:t>
            </a:r>
            <a:r>
              <a:rPr sz="1100" spc="-4" dirty="0">
                <a:solidFill>
                  <a:srgbClr val="404040"/>
                </a:solidFill>
                <a:latin typeface="Century Gothic"/>
                <a:cs typeface="Century Gothic"/>
              </a:rPr>
              <a:t>supporta </a:t>
            </a:r>
            <a:r>
              <a:rPr sz="1100" spc="4" dirty="0">
                <a:solidFill>
                  <a:srgbClr val="404040"/>
                </a:solidFill>
                <a:latin typeface="Century Gothic"/>
                <a:cs typeface="Century Gothic"/>
              </a:rPr>
              <a:t>comandi</a:t>
            </a:r>
            <a:r>
              <a:rPr sz="1100" spc="-38" dirty="0">
                <a:solidFill>
                  <a:srgbClr val="404040"/>
                </a:solidFill>
                <a:latin typeface="Century Gothic"/>
                <a:cs typeface="Century Gothic"/>
              </a:rPr>
              <a:t> </a:t>
            </a:r>
            <a:r>
              <a:rPr sz="1100" spc="-4" dirty="0">
                <a:solidFill>
                  <a:srgbClr val="404040"/>
                </a:solidFill>
                <a:latin typeface="Century Gothic"/>
                <a:cs typeface="Century Gothic"/>
              </a:rPr>
              <a:t>rapidi.</a:t>
            </a:r>
            <a:r>
              <a:rPr sz="1100" spc="-8" dirty="0">
                <a:solidFill>
                  <a:srgbClr val="404040"/>
                </a:solidFill>
                <a:latin typeface="Century Gothic"/>
                <a:cs typeface="Century Gothic"/>
              </a:rPr>
              <a:t> Tuttavia</a:t>
            </a:r>
            <a:r>
              <a:rPr sz="1100" spc="30" dirty="0">
                <a:solidFill>
                  <a:srgbClr val="404040"/>
                </a:solidFill>
                <a:latin typeface="Century Gothic"/>
                <a:cs typeface="Century Gothic"/>
              </a:rPr>
              <a:t> </a:t>
            </a:r>
            <a:r>
              <a:rPr sz="1100" spc="15" dirty="0">
                <a:solidFill>
                  <a:srgbClr val="404040"/>
                </a:solidFill>
                <a:latin typeface="Century Gothic"/>
                <a:cs typeface="Century Gothic"/>
              </a:rPr>
              <a:t>le</a:t>
            </a:r>
            <a:r>
              <a:rPr sz="1100" spc="-26" dirty="0">
                <a:solidFill>
                  <a:srgbClr val="404040"/>
                </a:solidFill>
                <a:latin typeface="Century Gothic"/>
                <a:cs typeface="Century Gothic"/>
              </a:rPr>
              <a:t> </a:t>
            </a:r>
            <a:r>
              <a:rPr sz="1100" dirty="0">
                <a:solidFill>
                  <a:srgbClr val="404040"/>
                </a:solidFill>
                <a:latin typeface="Century Gothic"/>
                <a:cs typeface="Century Gothic"/>
              </a:rPr>
              <a:t>voci</a:t>
            </a:r>
            <a:r>
              <a:rPr sz="1100" spc="-15" dirty="0">
                <a:solidFill>
                  <a:srgbClr val="404040"/>
                </a:solidFill>
                <a:latin typeface="Century Gothic"/>
                <a:cs typeface="Century Gothic"/>
              </a:rPr>
              <a:t> </a:t>
            </a:r>
            <a:r>
              <a:rPr sz="1100" spc="8" dirty="0">
                <a:solidFill>
                  <a:srgbClr val="404040"/>
                </a:solidFill>
                <a:latin typeface="Century Gothic"/>
                <a:cs typeface="Century Gothic"/>
              </a:rPr>
              <a:t>menu</a:t>
            </a:r>
            <a:r>
              <a:rPr sz="1100" spc="-49" dirty="0">
                <a:solidFill>
                  <a:srgbClr val="404040"/>
                </a:solidFill>
                <a:latin typeface="Century Gothic"/>
                <a:cs typeface="Century Gothic"/>
              </a:rPr>
              <a:t> </a:t>
            </a:r>
            <a:r>
              <a:rPr sz="1100" dirty="0">
                <a:solidFill>
                  <a:srgbClr val="404040"/>
                </a:solidFill>
                <a:latin typeface="Century Gothic"/>
                <a:cs typeface="Century Gothic"/>
              </a:rPr>
              <a:t>con</a:t>
            </a:r>
            <a:r>
              <a:rPr sz="1100" spc="-15" dirty="0">
                <a:solidFill>
                  <a:srgbClr val="404040"/>
                </a:solidFill>
                <a:latin typeface="Century Gothic"/>
                <a:cs typeface="Century Gothic"/>
              </a:rPr>
              <a:t> </a:t>
            </a:r>
            <a:r>
              <a:rPr sz="1100" spc="15" dirty="0">
                <a:solidFill>
                  <a:srgbClr val="404040"/>
                </a:solidFill>
                <a:latin typeface="Century Gothic"/>
                <a:cs typeface="Century Gothic"/>
              </a:rPr>
              <a:t>la</a:t>
            </a:r>
            <a:r>
              <a:rPr sz="1100" spc="-23" dirty="0">
                <a:solidFill>
                  <a:srgbClr val="404040"/>
                </a:solidFill>
                <a:latin typeface="Century Gothic"/>
                <a:cs typeface="Century Gothic"/>
              </a:rPr>
              <a:t> </a:t>
            </a:r>
            <a:r>
              <a:rPr sz="1100" dirty="0">
                <a:solidFill>
                  <a:srgbClr val="404040"/>
                </a:solidFill>
                <a:latin typeface="Century Gothic"/>
                <a:cs typeface="Century Gothic"/>
              </a:rPr>
              <a:t>ricerca</a:t>
            </a:r>
            <a:r>
              <a:rPr sz="1100" spc="-41" dirty="0">
                <a:solidFill>
                  <a:srgbClr val="404040"/>
                </a:solidFill>
                <a:latin typeface="Century Gothic"/>
                <a:cs typeface="Century Gothic"/>
              </a:rPr>
              <a:t> </a:t>
            </a:r>
            <a:r>
              <a:rPr sz="1100" spc="-4" dirty="0">
                <a:solidFill>
                  <a:srgbClr val="404040"/>
                </a:solidFill>
                <a:latin typeface="Century Gothic"/>
                <a:cs typeface="Century Gothic"/>
              </a:rPr>
              <a:t>per</a:t>
            </a:r>
            <a:r>
              <a:rPr sz="1100" spc="-8" dirty="0">
                <a:solidFill>
                  <a:srgbClr val="404040"/>
                </a:solidFill>
                <a:latin typeface="Century Gothic"/>
                <a:cs typeface="Century Gothic"/>
              </a:rPr>
              <a:t> </a:t>
            </a:r>
            <a:r>
              <a:rPr sz="1100" spc="8" dirty="0">
                <a:solidFill>
                  <a:srgbClr val="404040"/>
                </a:solidFill>
                <a:latin typeface="Century Gothic"/>
                <a:cs typeface="Century Gothic"/>
              </a:rPr>
              <a:t>nome</a:t>
            </a:r>
            <a:r>
              <a:rPr sz="1100" spc="-30" dirty="0">
                <a:solidFill>
                  <a:srgbClr val="404040"/>
                </a:solidFill>
                <a:latin typeface="Century Gothic"/>
                <a:cs typeface="Century Gothic"/>
              </a:rPr>
              <a:t> </a:t>
            </a:r>
            <a:r>
              <a:rPr sz="1100" dirty="0">
                <a:solidFill>
                  <a:srgbClr val="404040"/>
                </a:solidFill>
                <a:latin typeface="Century Gothic"/>
                <a:cs typeface="Century Gothic"/>
              </a:rPr>
              <a:t>velocizzano</a:t>
            </a:r>
            <a:r>
              <a:rPr sz="1100" spc="-49" dirty="0">
                <a:solidFill>
                  <a:srgbClr val="404040"/>
                </a:solidFill>
                <a:latin typeface="Century Gothic"/>
                <a:cs typeface="Century Gothic"/>
              </a:rPr>
              <a:t> </a:t>
            </a:r>
            <a:r>
              <a:rPr sz="1100" spc="8" dirty="0">
                <a:solidFill>
                  <a:srgbClr val="404040"/>
                </a:solidFill>
                <a:latin typeface="Century Gothic"/>
                <a:cs typeface="Century Gothic"/>
              </a:rPr>
              <a:t>gli</a:t>
            </a:r>
            <a:r>
              <a:rPr sz="1100" spc="-38" dirty="0">
                <a:solidFill>
                  <a:srgbClr val="404040"/>
                </a:solidFill>
                <a:latin typeface="Century Gothic"/>
                <a:cs typeface="Century Gothic"/>
              </a:rPr>
              <a:t> </a:t>
            </a:r>
            <a:r>
              <a:rPr sz="1100" dirty="0">
                <a:solidFill>
                  <a:srgbClr val="404040"/>
                </a:solidFill>
                <a:latin typeface="Century Gothic"/>
                <a:cs typeface="Century Gothic"/>
              </a:rPr>
              <a:t>inserimenti</a:t>
            </a:r>
            <a:r>
              <a:rPr sz="1100" spc="-38" dirty="0">
                <a:solidFill>
                  <a:srgbClr val="404040"/>
                </a:solidFill>
                <a:latin typeface="Century Gothic"/>
                <a:cs typeface="Century Gothic"/>
              </a:rPr>
              <a:t> </a:t>
            </a:r>
            <a:r>
              <a:rPr sz="1100" dirty="0">
                <a:solidFill>
                  <a:srgbClr val="404040"/>
                </a:solidFill>
                <a:latin typeface="Century Gothic"/>
                <a:cs typeface="Century Gothic"/>
              </a:rPr>
              <a:t>.</a:t>
            </a:r>
            <a:endParaRPr sz="1100" dirty="0">
              <a:solidFill>
                <a:prstClr val="black"/>
              </a:solidFill>
              <a:latin typeface="Century Gothic"/>
              <a:cs typeface="Century Gothic"/>
            </a:endParaRPr>
          </a:p>
          <a:p>
            <a:pPr marL="267653" defTabSz="685800">
              <a:spcBef>
                <a:spcPts val="758"/>
              </a:spcBef>
              <a:defRPr/>
            </a:pPr>
            <a:r>
              <a:rPr sz="1100" b="1" i="1" dirty="0">
                <a:solidFill>
                  <a:srgbClr val="404040"/>
                </a:solidFill>
                <a:latin typeface="Century Gothic"/>
                <a:cs typeface="Century Gothic"/>
              </a:rPr>
              <a:t>Offrire un </a:t>
            </a:r>
            <a:r>
              <a:rPr sz="1100" b="1" i="1" spc="-8" dirty="0">
                <a:solidFill>
                  <a:srgbClr val="404040"/>
                </a:solidFill>
                <a:latin typeface="Century Gothic"/>
                <a:cs typeface="Century Gothic"/>
              </a:rPr>
              <a:t>feedback</a:t>
            </a:r>
            <a:r>
              <a:rPr sz="1100" b="1" i="1" spc="-19" dirty="0">
                <a:solidFill>
                  <a:srgbClr val="404040"/>
                </a:solidFill>
                <a:latin typeface="Century Gothic"/>
                <a:cs typeface="Century Gothic"/>
              </a:rPr>
              <a:t> </a:t>
            </a:r>
            <a:r>
              <a:rPr sz="1100" b="1" i="1" dirty="0">
                <a:solidFill>
                  <a:srgbClr val="404040"/>
                </a:solidFill>
                <a:latin typeface="Century Gothic"/>
                <a:cs typeface="Century Gothic"/>
              </a:rPr>
              <a:t>informativo</a:t>
            </a:r>
            <a:endParaRPr sz="1100" b="1" dirty="0">
              <a:solidFill>
                <a:prstClr val="black"/>
              </a:solidFill>
              <a:latin typeface="Century Gothic"/>
              <a:cs typeface="Century Gothic"/>
            </a:endParaRPr>
          </a:p>
          <a:p>
            <a:pPr marL="9525" defTabSz="685800">
              <a:spcBef>
                <a:spcPts val="754"/>
              </a:spcBef>
              <a:defRPr/>
            </a:pPr>
            <a:r>
              <a:rPr sz="1100" spc="-11" dirty="0">
                <a:solidFill>
                  <a:srgbClr val="404040"/>
                </a:solidFill>
                <a:latin typeface="Century Gothic"/>
                <a:cs typeface="Century Gothic"/>
              </a:rPr>
              <a:t>Ad</a:t>
            </a:r>
            <a:r>
              <a:rPr sz="1100" spc="15" dirty="0">
                <a:solidFill>
                  <a:srgbClr val="404040"/>
                </a:solidFill>
                <a:latin typeface="Century Gothic"/>
                <a:cs typeface="Century Gothic"/>
              </a:rPr>
              <a:t> </a:t>
            </a:r>
            <a:r>
              <a:rPr sz="1100" dirty="0">
                <a:solidFill>
                  <a:srgbClr val="404040"/>
                </a:solidFill>
                <a:latin typeface="Century Gothic"/>
                <a:cs typeface="Century Gothic"/>
              </a:rPr>
              <a:t>ogni</a:t>
            </a:r>
            <a:r>
              <a:rPr sz="1100" spc="8" dirty="0">
                <a:solidFill>
                  <a:srgbClr val="404040"/>
                </a:solidFill>
                <a:latin typeface="Century Gothic"/>
                <a:cs typeface="Century Gothic"/>
              </a:rPr>
              <a:t> </a:t>
            </a:r>
            <a:r>
              <a:rPr sz="1100" spc="-4" dirty="0">
                <a:solidFill>
                  <a:srgbClr val="404040"/>
                </a:solidFill>
                <a:latin typeface="Century Gothic"/>
                <a:cs typeface="Century Gothic"/>
              </a:rPr>
              <a:t>azione</a:t>
            </a:r>
            <a:r>
              <a:rPr sz="1100" spc="-11" dirty="0">
                <a:solidFill>
                  <a:srgbClr val="404040"/>
                </a:solidFill>
                <a:latin typeface="Century Gothic"/>
                <a:cs typeface="Century Gothic"/>
              </a:rPr>
              <a:t> </a:t>
            </a:r>
            <a:r>
              <a:rPr sz="1100" dirty="0">
                <a:solidFill>
                  <a:srgbClr val="404040"/>
                </a:solidFill>
                <a:latin typeface="Century Gothic"/>
                <a:cs typeface="Century Gothic"/>
              </a:rPr>
              <a:t>corrisponde</a:t>
            </a:r>
            <a:r>
              <a:rPr sz="1100" spc="-26" dirty="0">
                <a:solidFill>
                  <a:srgbClr val="404040"/>
                </a:solidFill>
                <a:latin typeface="Century Gothic"/>
                <a:cs typeface="Century Gothic"/>
              </a:rPr>
              <a:t> </a:t>
            </a:r>
            <a:r>
              <a:rPr sz="1100" spc="4" dirty="0">
                <a:solidFill>
                  <a:srgbClr val="404040"/>
                </a:solidFill>
                <a:latin typeface="Century Gothic"/>
                <a:cs typeface="Century Gothic"/>
              </a:rPr>
              <a:t>sempre</a:t>
            </a:r>
            <a:r>
              <a:rPr sz="1100" spc="-45" dirty="0">
                <a:solidFill>
                  <a:srgbClr val="404040"/>
                </a:solidFill>
                <a:latin typeface="Century Gothic"/>
                <a:cs typeface="Century Gothic"/>
              </a:rPr>
              <a:t> </a:t>
            </a:r>
            <a:r>
              <a:rPr sz="1100" dirty="0">
                <a:solidFill>
                  <a:srgbClr val="404040"/>
                </a:solidFill>
                <a:latin typeface="Century Gothic"/>
                <a:cs typeface="Century Gothic"/>
              </a:rPr>
              <a:t>una</a:t>
            </a:r>
            <a:r>
              <a:rPr sz="1100" spc="-15" dirty="0">
                <a:solidFill>
                  <a:srgbClr val="404040"/>
                </a:solidFill>
                <a:latin typeface="Century Gothic"/>
                <a:cs typeface="Century Gothic"/>
              </a:rPr>
              <a:t> </a:t>
            </a:r>
            <a:r>
              <a:rPr sz="1100" dirty="0">
                <a:solidFill>
                  <a:srgbClr val="404040"/>
                </a:solidFill>
                <a:latin typeface="Century Gothic"/>
                <a:cs typeface="Century Gothic"/>
              </a:rPr>
              <a:t>reazione</a:t>
            </a:r>
            <a:r>
              <a:rPr sz="1100" spc="-11" dirty="0">
                <a:solidFill>
                  <a:srgbClr val="404040"/>
                </a:solidFill>
                <a:latin typeface="Century Gothic"/>
                <a:cs typeface="Century Gothic"/>
              </a:rPr>
              <a:t> </a:t>
            </a:r>
            <a:r>
              <a:rPr sz="1100" dirty="0">
                <a:solidFill>
                  <a:srgbClr val="404040"/>
                </a:solidFill>
                <a:latin typeface="Century Gothic"/>
                <a:cs typeface="Century Gothic"/>
              </a:rPr>
              <a:t>visibile.</a:t>
            </a:r>
            <a:r>
              <a:rPr sz="1100" spc="-41" dirty="0">
                <a:solidFill>
                  <a:srgbClr val="404040"/>
                </a:solidFill>
                <a:latin typeface="Century Gothic"/>
                <a:cs typeface="Century Gothic"/>
              </a:rPr>
              <a:t> </a:t>
            </a:r>
            <a:r>
              <a:rPr sz="1100" dirty="0">
                <a:solidFill>
                  <a:srgbClr val="404040"/>
                </a:solidFill>
                <a:latin typeface="Century Gothic"/>
                <a:cs typeface="Century Gothic"/>
              </a:rPr>
              <a:t>Quando</a:t>
            </a:r>
            <a:r>
              <a:rPr sz="1100" spc="-11" dirty="0">
                <a:solidFill>
                  <a:srgbClr val="404040"/>
                </a:solidFill>
                <a:latin typeface="Century Gothic"/>
                <a:cs typeface="Century Gothic"/>
              </a:rPr>
              <a:t> </a:t>
            </a:r>
            <a:r>
              <a:rPr sz="1100" spc="15" dirty="0">
                <a:solidFill>
                  <a:srgbClr val="404040"/>
                </a:solidFill>
                <a:latin typeface="Century Gothic"/>
                <a:cs typeface="Century Gothic"/>
              </a:rPr>
              <a:t>la</a:t>
            </a:r>
            <a:r>
              <a:rPr sz="1100" spc="-19" dirty="0">
                <a:solidFill>
                  <a:srgbClr val="404040"/>
                </a:solidFill>
                <a:latin typeface="Century Gothic"/>
                <a:cs typeface="Century Gothic"/>
              </a:rPr>
              <a:t> </a:t>
            </a:r>
            <a:r>
              <a:rPr sz="1100" dirty="0">
                <a:solidFill>
                  <a:srgbClr val="404040"/>
                </a:solidFill>
                <a:latin typeface="Century Gothic"/>
                <a:cs typeface="Century Gothic"/>
              </a:rPr>
              <a:t>modifica</a:t>
            </a:r>
            <a:r>
              <a:rPr sz="1100" spc="-38" dirty="0">
                <a:solidFill>
                  <a:srgbClr val="404040"/>
                </a:solidFill>
                <a:latin typeface="Century Gothic"/>
                <a:cs typeface="Century Gothic"/>
              </a:rPr>
              <a:t> </a:t>
            </a:r>
            <a:r>
              <a:rPr sz="1100" spc="11" dirty="0">
                <a:solidFill>
                  <a:srgbClr val="404040"/>
                </a:solidFill>
                <a:latin typeface="Century Gothic"/>
                <a:cs typeface="Century Gothic"/>
              </a:rPr>
              <a:t>dello</a:t>
            </a:r>
            <a:r>
              <a:rPr sz="1100" spc="-68" dirty="0">
                <a:solidFill>
                  <a:srgbClr val="404040"/>
                </a:solidFill>
                <a:latin typeface="Century Gothic"/>
                <a:cs typeface="Century Gothic"/>
              </a:rPr>
              <a:t> </a:t>
            </a:r>
            <a:r>
              <a:rPr sz="1100" spc="-8" dirty="0">
                <a:solidFill>
                  <a:srgbClr val="404040"/>
                </a:solidFill>
                <a:latin typeface="Century Gothic"/>
                <a:cs typeface="Century Gothic"/>
              </a:rPr>
              <a:t>stato</a:t>
            </a:r>
            <a:r>
              <a:rPr sz="1100" spc="26" dirty="0">
                <a:solidFill>
                  <a:srgbClr val="404040"/>
                </a:solidFill>
                <a:latin typeface="Century Gothic"/>
                <a:cs typeface="Century Gothic"/>
              </a:rPr>
              <a:t> </a:t>
            </a:r>
            <a:r>
              <a:rPr sz="1100" dirty="0">
                <a:solidFill>
                  <a:srgbClr val="404040"/>
                </a:solidFill>
                <a:latin typeface="Century Gothic"/>
                <a:cs typeface="Century Gothic"/>
              </a:rPr>
              <a:t>del</a:t>
            </a:r>
            <a:r>
              <a:rPr sz="1100" spc="-15" dirty="0">
                <a:solidFill>
                  <a:srgbClr val="404040"/>
                </a:solidFill>
                <a:latin typeface="Century Gothic"/>
                <a:cs typeface="Century Gothic"/>
              </a:rPr>
              <a:t> </a:t>
            </a:r>
            <a:r>
              <a:rPr sz="1100" dirty="0">
                <a:solidFill>
                  <a:srgbClr val="404040"/>
                </a:solidFill>
                <a:latin typeface="Century Gothic"/>
                <a:cs typeface="Century Gothic"/>
              </a:rPr>
              <a:t>sistema</a:t>
            </a:r>
            <a:r>
              <a:rPr sz="1100" spc="-38" dirty="0">
                <a:solidFill>
                  <a:srgbClr val="404040"/>
                </a:solidFill>
                <a:latin typeface="Century Gothic"/>
                <a:cs typeface="Century Gothic"/>
              </a:rPr>
              <a:t> </a:t>
            </a:r>
            <a:r>
              <a:rPr sz="1100" dirty="0">
                <a:solidFill>
                  <a:srgbClr val="404040"/>
                </a:solidFill>
                <a:latin typeface="Century Gothic"/>
                <a:cs typeface="Century Gothic"/>
              </a:rPr>
              <a:t>non</a:t>
            </a:r>
            <a:r>
              <a:rPr sz="1100" spc="8" dirty="0">
                <a:solidFill>
                  <a:srgbClr val="404040"/>
                </a:solidFill>
                <a:latin typeface="Century Gothic"/>
                <a:cs typeface="Century Gothic"/>
              </a:rPr>
              <a:t> </a:t>
            </a:r>
            <a:r>
              <a:rPr sz="1100" dirty="0">
                <a:solidFill>
                  <a:srgbClr val="404040"/>
                </a:solidFill>
                <a:latin typeface="Century Gothic"/>
                <a:cs typeface="Century Gothic"/>
              </a:rPr>
              <a:t>è</a:t>
            </a:r>
            <a:r>
              <a:rPr sz="1100" spc="-8" dirty="0">
                <a:solidFill>
                  <a:srgbClr val="404040"/>
                </a:solidFill>
                <a:latin typeface="Century Gothic"/>
                <a:cs typeface="Century Gothic"/>
              </a:rPr>
              <a:t> </a:t>
            </a:r>
            <a:r>
              <a:rPr sz="1100" dirty="0">
                <a:solidFill>
                  <a:srgbClr val="404040"/>
                </a:solidFill>
                <a:latin typeface="Century Gothic"/>
                <a:cs typeface="Century Gothic"/>
              </a:rPr>
              <a:t>visibile,</a:t>
            </a:r>
            <a:r>
              <a:rPr sz="1100" spc="-19" dirty="0">
                <a:solidFill>
                  <a:srgbClr val="404040"/>
                </a:solidFill>
                <a:latin typeface="Century Gothic"/>
                <a:cs typeface="Century Gothic"/>
              </a:rPr>
              <a:t> </a:t>
            </a:r>
            <a:r>
              <a:rPr sz="1100" spc="-4" dirty="0">
                <a:solidFill>
                  <a:srgbClr val="404040"/>
                </a:solidFill>
                <a:latin typeface="Century Gothic"/>
                <a:cs typeface="Century Gothic"/>
              </a:rPr>
              <a:t>si</a:t>
            </a:r>
            <a:r>
              <a:rPr sz="1100" spc="4" dirty="0">
                <a:solidFill>
                  <a:srgbClr val="404040"/>
                </a:solidFill>
                <a:latin typeface="Century Gothic"/>
                <a:cs typeface="Century Gothic"/>
              </a:rPr>
              <a:t> fornisce</a:t>
            </a:r>
            <a:r>
              <a:rPr sz="1100" spc="-8" dirty="0">
                <a:solidFill>
                  <a:srgbClr val="404040"/>
                </a:solidFill>
                <a:latin typeface="Century Gothic"/>
                <a:cs typeface="Century Gothic"/>
              </a:rPr>
              <a:t> </a:t>
            </a:r>
            <a:r>
              <a:rPr sz="1100" dirty="0">
                <a:solidFill>
                  <a:srgbClr val="404040"/>
                </a:solidFill>
                <a:latin typeface="Century Gothic"/>
                <a:cs typeface="Century Gothic"/>
              </a:rPr>
              <a:t>un</a:t>
            </a:r>
            <a:r>
              <a:rPr sz="1100" spc="-11" dirty="0">
                <a:solidFill>
                  <a:srgbClr val="404040"/>
                </a:solidFill>
                <a:latin typeface="Century Gothic"/>
                <a:cs typeface="Century Gothic"/>
              </a:rPr>
              <a:t> </a:t>
            </a:r>
            <a:r>
              <a:rPr sz="1100" spc="-4" dirty="0">
                <a:solidFill>
                  <a:srgbClr val="404040"/>
                </a:solidFill>
                <a:latin typeface="Century Gothic"/>
                <a:cs typeface="Century Gothic"/>
              </a:rPr>
              <a:t>feedback</a:t>
            </a:r>
            <a:r>
              <a:rPr sz="1100" spc="-15" dirty="0">
                <a:solidFill>
                  <a:srgbClr val="404040"/>
                </a:solidFill>
                <a:latin typeface="Century Gothic"/>
                <a:cs typeface="Century Gothic"/>
              </a:rPr>
              <a:t> </a:t>
            </a:r>
            <a:r>
              <a:rPr sz="1100" dirty="0">
                <a:solidFill>
                  <a:srgbClr val="404040"/>
                </a:solidFill>
                <a:latin typeface="Century Gothic"/>
                <a:cs typeface="Century Gothic"/>
              </a:rPr>
              <a:t>tramite</a:t>
            </a:r>
            <a:r>
              <a:rPr sz="1100" spc="-11" dirty="0">
                <a:solidFill>
                  <a:srgbClr val="404040"/>
                </a:solidFill>
                <a:latin typeface="Century Gothic"/>
                <a:cs typeface="Century Gothic"/>
              </a:rPr>
              <a:t> </a:t>
            </a:r>
            <a:r>
              <a:rPr sz="1100" dirty="0">
                <a:solidFill>
                  <a:srgbClr val="404040"/>
                </a:solidFill>
                <a:latin typeface="Century Gothic"/>
                <a:cs typeface="Century Gothic"/>
              </a:rPr>
              <a:t>un</a:t>
            </a:r>
            <a:endParaRPr sz="1100" dirty="0">
              <a:solidFill>
                <a:prstClr val="black"/>
              </a:solidFill>
              <a:latin typeface="Century Gothic"/>
              <a:cs typeface="Century Gothic"/>
            </a:endParaRPr>
          </a:p>
          <a:p>
            <a:pPr marL="9525" defTabSz="685800">
              <a:spcBef>
                <a:spcPts val="4"/>
              </a:spcBef>
              <a:defRPr/>
            </a:pPr>
            <a:r>
              <a:rPr sz="1100" spc="-4" dirty="0">
                <a:solidFill>
                  <a:srgbClr val="404040"/>
                </a:solidFill>
                <a:latin typeface="Century Gothic"/>
                <a:cs typeface="Century Gothic"/>
              </a:rPr>
              <a:t>box </a:t>
            </a:r>
            <a:r>
              <a:rPr sz="1100" dirty="0">
                <a:solidFill>
                  <a:srgbClr val="404040"/>
                </a:solidFill>
                <a:latin typeface="Century Gothic"/>
                <a:cs typeface="Century Gothic"/>
              </a:rPr>
              <a:t>informativo. Es. </a:t>
            </a:r>
            <a:r>
              <a:rPr sz="1100" spc="-4" dirty="0">
                <a:solidFill>
                  <a:srgbClr val="404040"/>
                </a:solidFill>
                <a:latin typeface="Century Gothic"/>
                <a:cs typeface="Century Gothic"/>
              </a:rPr>
              <a:t>“Attenzione! </a:t>
            </a:r>
            <a:r>
              <a:rPr sz="1100" dirty="0">
                <a:solidFill>
                  <a:srgbClr val="404040"/>
                </a:solidFill>
                <a:latin typeface="Century Gothic"/>
                <a:cs typeface="Century Gothic"/>
              </a:rPr>
              <a:t>Inserire correttamente i</a:t>
            </a:r>
            <a:r>
              <a:rPr sz="1100" spc="-79" dirty="0">
                <a:solidFill>
                  <a:srgbClr val="404040"/>
                </a:solidFill>
                <a:latin typeface="Century Gothic"/>
                <a:cs typeface="Century Gothic"/>
              </a:rPr>
              <a:t> </a:t>
            </a:r>
            <a:r>
              <a:rPr sz="1100" spc="-4" dirty="0">
                <a:solidFill>
                  <a:srgbClr val="404040"/>
                </a:solidFill>
                <a:latin typeface="Century Gothic"/>
                <a:cs typeface="Century Gothic"/>
              </a:rPr>
              <a:t>dati”</a:t>
            </a:r>
            <a:endParaRPr sz="1100" dirty="0">
              <a:solidFill>
                <a:prstClr val="black"/>
              </a:solidFill>
              <a:latin typeface="Century Gothic"/>
              <a:cs typeface="Century Gothic"/>
            </a:endParaRPr>
          </a:p>
          <a:p>
            <a:pPr marL="297656" defTabSz="685800">
              <a:spcBef>
                <a:spcPts val="739"/>
              </a:spcBef>
              <a:defRPr/>
            </a:pPr>
            <a:r>
              <a:rPr sz="1100" b="1" i="1" spc="-4" dirty="0">
                <a:solidFill>
                  <a:srgbClr val="404040"/>
                </a:solidFill>
                <a:latin typeface="Century Gothic"/>
                <a:cs typeface="Century Gothic"/>
              </a:rPr>
              <a:t>Progettare dialoghi provvisti di</a:t>
            </a:r>
            <a:r>
              <a:rPr sz="1100" b="1" i="1" spc="-38" dirty="0">
                <a:solidFill>
                  <a:srgbClr val="404040"/>
                </a:solidFill>
                <a:latin typeface="Century Gothic"/>
                <a:cs typeface="Century Gothic"/>
              </a:rPr>
              <a:t> </a:t>
            </a:r>
            <a:r>
              <a:rPr sz="1100" b="1" i="1" dirty="0">
                <a:solidFill>
                  <a:srgbClr val="404040"/>
                </a:solidFill>
                <a:latin typeface="Century Gothic"/>
                <a:cs typeface="Century Gothic"/>
              </a:rPr>
              <a:t>chiusura</a:t>
            </a:r>
            <a:endParaRPr sz="1100" dirty="0">
              <a:solidFill>
                <a:prstClr val="black"/>
              </a:solidFill>
              <a:latin typeface="Century Gothic"/>
              <a:cs typeface="Century Gothic"/>
            </a:endParaRPr>
          </a:p>
          <a:p>
            <a:pPr marL="9525" defTabSz="685800">
              <a:spcBef>
                <a:spcPts val="758"/>
              </a:spcBef>
              <a:defRPr/>
            </a:pPr>
            <a:r>
              <a:rPr sz="1100" spc="8" dirty="0">
                <a:solidFill>
                  <a:srgbClr val="404040"/>
                </a:solidFill>
                <a:latin typeface="Century Gothic"/>
                <a:cs typeface="Century Gothic"/>
              </a:rPr>
              <a:t>Alla</a:t>
            </a:r>
            <a:r>
              <a:rPr sz="1100" spc="-53" dirty="0">
                <a:solidFill>
                  <a:srgbClr val="404040"/>
                </a:solidFill>
                <a:latin typeface="Century Gothic"/>
                <a:cs typeface="Century Gothic"/>
              </a:rPr>
              <a:t> </a:t>
            </a:r>
            <a:r>
              <a:rPr sz="1100" spc="-4" dirty="0">
                <a:solidFill>
                  <a:srgbClr val="404040"/>
                </a:solidFill>
                <a:latin typeface="Century Gothic"/>
                <a:cs typeface="Century Gothic"/>
              </a:rPr>
              <a:t>fine</a:t>
            </a:r>
            <a:r>
              <a:rPr sz="1100" spc="30" dirty="0">
                <a:solidFill>
                  <a:srgbClr val="404040"/>
                </a:solidFill>
                <a:latin typeface="Century Gothic"/>
                <a:cs typeface="Century Gothic"/>
              </a:rPr>
              <a:t> </a:t>
            </a:r>
            <a:r>
              <a:rPr sz="1100" dirty="0">
                <a:solidFill>
                  <a:srgbClr val="404040"/>
                </a:solidFill>
                <a:latin typeface="Century Gothic"/>
                <a:cs typeface="Century Gothic"/>
              </a:rPr>
              <a:t>dell'esecuzione</a:t>
            </a:r>
            <a:r>
              <a:rPr sz="1100" spc="-41" dirty="0">
                <a:solidFill>
                  <a:srgbClr val="404040"/>
                </a:solidFill>
                <a:latin typeface="Century Gothic"/>
                <a:cs typeface="Century Gothic"/>
              </a:rPr>
              <a:t> </a:t>
            </a:r>
            <a:r>
              <a:rPr sz="1100" spc="4" dirty="0">
                <a:solidFill>
                  <a:srgbClr val="404040"/>
                </a:solidFill>
                <a:latin typeface="Century Gothic"/>
                <a:cs typeface="Century Gothic"/>
              </a:rPr>
              <a:t>di</a:t>
            </a:r>
            <a:r>
              <a:rPr sz="1100" spc="-15" dirty="0">
                <a:solidFill>
                  <a:srgbClr val="404040"/>
                </a:solidFill>
                <a:latin typeface="Century Gothic"/>
                <a:cs typeface="Century Gothic"/>
              </a:rPr>
              <a:t> </a:t>
            </a:r>
            <a:r>
              <a:rPr sz="1100" dirty="0">
                <a:solidFill>
                  <a:srgbClr val="404040"/>
                </a:solidFill>
                <a:latin typeface="Century Gothic"/>
                <a:cs typeface="Century Gothic"/>
              </a:rPr>
              <a:t>ogni</a:t>
            </a:r>
            <a:r>
              <a:rPr sz="1100" spc="8" dirty="0">
                <a:solidFill>
                  <a:srgbClr val="404040"/>
                </a:solidFill>
                <a:latin typeface="Century Gothic"/>
                <a:cs typeface="Century Gothic"/>
              </a:rPr>
              <a:t> </a:t>
            </a:r>
            <a:r>
              <a:rPr sz="1100" spc="-8" dirty="0">
                <a:solidFill>
                  <a:srgbClr val="404040"/>
                </a:solidFill>
                <a:latin typeface="Century Gothic"/>
                <a:cs typeface="Century Gothic"/>
              </a:rPr>
              <a:t>task</a:t>
            </a:r>
            <a:r>
              <a:rPr sz="1100" spc="8" dirty="0">
                <a:solidFill>
                  <a:srgbClr val="404040"/>
                </a:solidFill>
                <a:latin typeface="Century Gothic"/>
                <a:cs typeface="Century Gothic"/>
              </a:rPr>
              <a:t> </a:t>
            </a:r>
            <a:r>
              <a:rPr sz="1100" spc="4" dirty="0">
                <a:solidFill>
                  <a:srgbClr val="404040"/>
                </a:solidFill>
                <a:latin typeface="Century Gothic"/>
                <a:cs typeface="Century Gothic"/>
              </a:rPr>
              <a:t>verrà</a:t>
            </a:r>
            <a:r>
              <a:rPr sz="1100" spc="-34" dirty="0">
                <a:solidFill>
                  <a:srgbClr val="404040"/>
                </a:solidFill>
                <a:latin typeface="Century Gothic"/>
                <a:cs typeface="Century Gothic"/>
              </a:rPr>
              <a:t> </a:t>
            </a:r>
            <a:r>
              <a:rPr sz="1100" spc="-4" dirty="0">
                <a:solidFill>
                  <a:srgbClr val="404040"/>
                </a:solidFill>
                <a:latin typeface="Century Gothic"/>
                <a:cs typeface="Century Gothic"/>
              </a:rPr>
              <a:t>fornito</a:t>
            </a:r>
            <a:r>
              <a:rPr sz="1100" spc="26" dirty="0">
                <a:solidFill>
                  <a:srgbClr val="404040"/>
                </a:solidFill>
                <a:latin typeface="Century Gothic"/>
                <a:cs typeface="Century Gothic"/>
              </a:rPr>
              <a:t> </a:t>
            </a:r>
            <a:r>
              <a:rPr sz="1100" dirty="0">
                <a:solidFill>
                  <a:srgbClr val="404040"/>
                </a:solidFill>
                <a:latin typeface="Century Gothic"/>
                <a:cs typeface="Century Gothic"/>
              </a:rPr>
              <a:t>un</a:t>
            </a:r>
            <a:r>
              <a:rPr sz="1100" spc="-8" dirty="0">
                <a:solidFill>
                  <a:srgbClr val="404040"/>
                </a:solidFill>
                <a:latin typeface="Century Gothic"/>
                <a:cs typeface="Century Gothic"/>
              </a:rPr>
              <a:t> </a:t>
            </a:r>
            <a:r>
              <a:rPr sz="1100" spc="-4" dirty="0">
                <a:solidFill>
                  <a:srgbClr val="404040"/>
                </a:solidFill>
                <a:latin typeface="Century Gothic"/>
                <a:cs typeface="Century Gothic"/>
              </a:rPr>
              <a:t>feedback</a:t>
            </a:r>
            <a:r>
              <a:rPr sz="1100" spc="-11" dirty="0">
                <a:solidFill>
                  <a:srgbClr val="404040"/>
                </a:solidFill>
                <a:latin typeface="Century Gothic"/>
                <a:cs typeface="Century Gothic"/>
              </a:rPr>
              <a:t> </a:t>
            </a:r>
            <a:r>
              <a:rPr sz="1100" spc="-4" dirty="0">
                <a:solidFill>
                  <a:srgbClr val="404040"/>
                </a:solidFill>
                <a:latin typeface="Century Gothic"/>
                <a:cs typeface="Century Gothic"/>
              </a:rPr>
              <a:t>per </a:t>
            </a:r>
            <a:r>
              <a:rPr sz="1100" spc="-8" dirty="0">
                <a:solidFill>
                  <a:srgbClr val="404040"/>
                </a:solidFill>
                <a:latin typeface="Century Gothic"/>
                <a:cs typeface="Century Gothic"/>
              </a:rPr>
              <a:t>far</a:t>
            </a:r>
            <a:r>
              <a:rPr sz="1100" spc="11" dirty="0">
                <a:solidFill>
                  <a:srgbClr val="404040"/>
                </a:solidFill>
                <a:latin typeface="Century Gothic"/>
                <a:cs typeface="Century Gothic"/>
              </a:rPr>
              <a:t> </a:t>
            </a:r>
            <a:r>
              <a:rPr sz="1100" spc="-4" dirty="0">
                <a:solidFill>
                  <a:srgbClr val="404040"/>
                </a:solidFill>
                <a:latin typeface="Century Gothic"/>
                <a:cs typeface="Century Gothic"/>
              </a:rPr>
              <a:t>capire </a:t>
            </a:r>
            <a:r>
              <a:rPr sz="1100" dirty="0">
                <a:solidFill>
                  <a:srgbClr val="404040"/>
                </a:solidFill>
                <a:latin typeface="Century Gothic"/>
                <a:cs typeface="Century Gothic"/>
              </a:rPr>
              <a:t>all'utente</a:t>
            </a:r>
            <a:r>
              <a:rPr sz="1100" spc="-45" dirty="0">
                <a:solidFill>
                  <a:srgbClr val="404040"/>
                </a:solidFill>
                <a:latin typeface="Century Gothic"/>
                <a:cs typeface="Century Gothic"/>
              </a:rPr>
              <a:t> </a:t>
            </a:r>
            <a:r>
              <a:rPr sz="1100" dirty="0">
                <a:solidFill>
                  <a:srgbClr val="404040"/>
                </a:solidFill>
                <a:latin typeface="Century Gothic"/>
                <a:cs typeface="Century Gothic"/>
              </a:rPr>
              <a:t>che</a:t>
            </a:r>
            <a:r>
              <a:rPr sz="1100" spc="-4" dirty="0">
                <a:solidFill>
                  <a:srgbClr val="404040"/>
                </a:solidFill>
                <a:latin typeface="Century Gothic"/>
                <a:cs typeface="Century Gothic"/>
              </a:rPr>
              <a:t> </a:t>
            </a:r>
            <a:r>
              <a:rPr sz="1100" dirty="0">
                <a:solidFill>
                  <a:srgbClr val="404040"/>
                </a:solidFill>
                <a:latin typeface="Century Gothic"/>
                <a:cs typeface="Century Gothic"/>
              </a:rPr>
              <a:t>si</a:t>
            </a:r>
            <a:r>
              <a:rPr sz="1100" spc="-11" dirty="0">
                <a:solidFill>
                  <a:srgbClr val="404040"/>
                </a:solidFill>
                <a:latin typeface="Century Gothic"/>
                <a:cs typeface="Century Gothic"/>
              </a:rPr>
              <a:t> </a:t>
            </a:r>
            <a:r>
              <a:rPr sz="1100" dirty="0">
                <a:solidFill>
                  <a:srgbClr val="404040"/>
                </a:solidFill>
                <a:latin typeface="Century Gothic"/>
                <a:cs typeface="Century Gothic"/>
              </a:rPr>
              <a:t>e</a:t>
            </a:r>
            <a:r>
              <a:rPr sz="1100" spc="11" dirty="0">
                <a:solidFill>
                  <a:srgbClr val="404040"/>
                </a:solidFill>
                <a:latin typeface="Century Gothic"/>
                <a:cs typeface="Century Gothic"/>
              </a:rPr>
              <a:t> </a:t>
            </a:r>
            <a:r>
              <a:rPr sz="1100" spc="4" dirty="0">
                <a:solidFill>
                  <a:srgbClr val="404040"/>
                </a:solidFill>
                <a:latin typeface="Century Gothic"/>
                <a:cs typeface="Century Gothic"/>
              </a:rPr>
              <a:t>conclusa</a:t>
            </a:r>
            <a:r>
              <a:rPr sz="1100" spc="-53" dirty="0">
                <a:solidFill>
                  <a:srgbClr val="404040"/>
                </a:solidFill>
                <a:latin typeface="Century Gothic"/>
                <a:cs typeface="Century Gothic"/>
              </a:rPr>
              <a:t> </a:t>
            </a:r>
            <a:r>
              <a:rPr sz="1100" dirty="0">
                <a:solidFill>
                  <a:srgbClr val="404040"/>
                </a:solidFill>
                <a:latin typeface="Century Gothic"/>
                <a:cs typeface="Century Gothic"/>
              </a:rPr>
              <a:t>l’operazione</a:t>
            </a:r>
            <a:r>
              <a:rPr sz="1100" spc="-41" dirty="0">
                <a:solidFill>
                  <a:srgbClr val="404040"/>
                </a:solidFill>
                <a:latin typeface="Century Gothic"/>
                <a:cs typeface="Century Gothic"/>
              </a:rPr>
              <a:t> </a:t>
            </a:r>
            <a:r>
              <a:rPr sz="1100" dirty="0">
                <a:solidFill>
                  <a:srgbClr val="404040"/>
                </a:solidFill>
                <a:latin typeface="Century Gothic"/>
                <a:cs typeface="Century Gothic"/>
              </a:rPr>
              <a:t>e</a:t>
            </a:r>
            <a:r>
              <a:rPr sz="1100" spc="11" dirty="0">
                <a:solidFill>
                  <a:srgbClr val="404040"/>
                </a:solidFill>
                <a:latin typeface="Century Gothic"/>
                <a:cs typeface="Century Gothic"/>
              </a:rPr>
              <a:t> può</a:t>
            </a:r>
            <a:r>
              <a:rPr sz="1100" spc="-8" dirty="0">
                <a:solidFill>
                  <a:srgbClr val="404040"/>
                </a:solidFill>
                <a:latin typeface="Century Gothic"/>
                <a:cs typeface="Century Gothic"/>
              </a:rPr>
              <a:t> </a:t>
            </a:r>
            <a:r>
              <a:rPr sz="1100" spc="-4" dirty="0">
                <a:solidFill>
                  <a:srgbClr val="404040"/>
                </a:solidFill>
                <a:latin typeface="Century Gothic"/>
                <a:cs typeface="Century Gothic"/>
              </a:rPr>
              <a:t>passare</a:t>
            </a:r>
            <a:r>
              <a:rPr sz="1100" spc="-8" dirty="0">
                <a:solidFill>
                  <a:srgbClr val="404040"/>
                </a:solidFill>
                <a:latin typeface="Century Gothic"/>
                <a:cs typeface="Century Gothic"/>
              </a:rPr>
              <a:t> al</a:t>
            </a:r>
            <a:r>
              <a:rPr sz="1100" spc="8" dirty="0">
                <a:solidFill>
                  <a:srgbClr val="404040"/>
                </a:solidFill>
                <a:latin typeface="Century Gothic"/>
                <a:cs typeface="Century Gothic"/>
              </a:rPr>
              <a:t> </a:t>
            </a:r>
            <a:r>
              <a:rPr sz="1100" spc="-8" dirty="0">
                <a:solidFill>
                  <a:srgbClr val="404040"/>
                </a:solidFill>
                <a:latin typeface="Century Gothic"/>
                <a:cs typeface="Century Gothic"/>
              </a:rPr>
              <a:t>task</a:t>
            </a:r>
            <a:r>
              <a:rPr sz="1100" spc="8" dirty="0">
                <a:solidFill>
                  <a:srgbClr val="404040"/>
                </a:solidFill>
                <a:latin typeface="Century Gothic"/>
                <a:cs typeface="Century Gothic"/>
              </a:rPr>
              <a:t> </a:t>
            </a:r>
            <a:r>
              <a:rPr sz="1100" dirty="0">
                <a:solidFill>
                  <a:srgbClr val="404040"/>
                </a:solidFill>
                <a:latin typeface="Century Gothic"/>
                <a:cs typeface="Century Gothic"/>
              </a:rPr>
              <a:t>successivo.</a:t>
            </a:r>
            <a:endParaRPr sz="1100" dirty="0">
              <a:solidFill>
                <a:prstClr val="black"/>
              </a:solidFill>
              <a:latin typeface="Century Gothic"/>
              <a:cs typeface="Century Gothic"/>
            </a:endParaRPr>
          </a:p>
          <a:p>
            <a:pPr marL="267653" defTabSz="685800">
              <a:spcBef>
                <a:spcPts val="754"/>
              </a:spcBef>
              <a:defRPr/>
            </a:pPr>
            <a:r>
              <a:rPr sz="1100" b="1" dirty="0">
                <a:solidFill>
                  <a:srgbClr val="404040"/>
                </a:solidFill>
                <a:latin typeface="Century Gothic"/>
                <a:cs typeface="Century Gothic"/>
              </a:rPr>
              <a:t>Offrire </a:t>
            </a:r>
            <a:r>
              <a:rPr sz="1100" b="1" spc="4" dirty="0">
                <a:solidFill>
                  <a:srgbClr val="404040"/>
                </a:solidFill>
                <a:latin typeface="Century Gothic"/>
                <a:cs typeface="Century Gothic"/>
              </a:rPr>
              <a:t>una </a:t>
            </a:r>
            <a:r>
              <a:rPr sz="1100" b="1" spc="-4" dirty="0">
                <a:solidFill>
                  <a:srgbClr val="404040"/>
                </a:solidFill>
                <a:latin typeface="Century Gothic"/>
                <a:cs typeface="Century Gothic"/>
              </a:rPr>
              <a:t>prevenzione </a:t>
            </a:r>
            <a:r>
              <a:rPr sz="1100" b="1" dirty="0">
                <a:solidFill>
                  <a:srgbClr val="404040"/>
                </a:solidFill>
                <a:latin typeface="Century Gothic"/>
                <a:cs typeface="Century Gothic"/>
              </a:rPr>
              <a:t>e </a:t>
            </a:r>
            <a:r>
              <a:rPr sz="1100" b="1" spc="4" dirty="0">
                <a:solidFill>
                  <a:srgbClr val="404040"/>
                </a:solidFill>
                <a:latin typeface="Century Gothic"/>
                <a:cs typeface="Century Gothic"/>
              </a:rPr>
              <a:t>una </a:t>
            </a:r>
            <a:r>
              <a:rPr sz="1100" b="1" spc="-4" dirty="0">
                <a:solidFill>
                  <a:srgbClr val="404040"/>
                </a:solidFill>
                <a:latin typeface="Century Gothic"/>
                <a:cs typeface="Century Gothic"/>
              </a:rPr>
              <a:t>gestione semplice degli</a:t>
            </a:r>
            <a:r>
              <a:rPr sz="1100" b="1" spc="-64" dirty="0">
                <a:solidFill>
                  <a:srgbClr val="404040"/>
                </a:solidFill>
                <a:latin typeface="Century Gothic"/>
                <a:cs typeface="Century Gothic"/>
              </a:rPr>
              <a:t> </a:t>
            </a:r>
            <a:r>
              <a:rPr sz="1100" b="1" spc="-4" dirty="0">
                <a:solidFill>
                  <a:srgbClr val="404040"/>
                </a:solidFill>
                <a:latin typeface="Century Gothic"/>
                <a:cs typeface="Century Gothic"/>
              </a:rPr>
              <a:t>errori</a:t>
            </a:r>
            <a:endParaRPr sz="1100" dirty="0">
              <a:solidFill>
                <a:prstClr val="black"/>
              </a:solidFill>
              <a:latin typeface="Century Gothic"/>
              <a:cs typeface="Century Gothic"/>
            </a:endParaRPr>
          </a:p>
          <a:p>
            <a:pPr marL="9525" defTabSz="685800">
              <a:spcBef>
                <a:spcPts val="739"/>
              </a:spcBef>
              <a:defRPr/>
            </a:pPr>
            <a:r>
              <a:rPr sz="1100" dirty="0">
                <a:solidFill>
                  <a:srgbClr val="404040"/>
                </a:solidFill>
                <a:latin typeface="Century Gothic"/>
                <a:cs typeface="Century Gothic"/>
              </a:rPr>
              <a:t>Per</a:t>
            </a:r>
            <a:r>
              <a:rPr sz="1100" spc="-8" dirty="0">
                <a:solidFill>
                  <a:srgbClr val="404040"/>
                </a:solidFill>
                <a:latin typeface="Century Gothic"/>
                <a:cs typeface="Century Gothic"/>
              </a:rPr>
              <a:t> </a:t>
            </a:r>
            <a:r>
              <a:rPr sz="1100" dirty="0">
                <a:solidFill>
                  <a:srgbClr val="404040"/>
                </a:solidFill>
                <a:latin typeface="Century Gothic"/>
                <a:cs typeface="Century Gothic"/>
              </a:rPr>
              <a:t>ridurre</a:t>
            </a:r>
            <a:r>
              <a:rPr sz="1100" spc="-41" dirty="0">
                <a:solidFill>
                  <a:srgbClr val="404040"/>
                </a:solidFill>
                <a:latin typeface="Century Gothic"/>
                <a:cs typeface="Century Gothic"/>
              </a:rPr>
              <a:t> </a:t>
            </a:r>
            <a:r>
              <a:rPr sz="1100" spc="-4" dirty="0">
                <a:solidFill>
                  <a:srgbClr val="404040"/>
                </a:solidFill>
                <a:latin typeface="Century Gothic"/>
                <a:cs typeface="Century Gothic"/>
              </a:rPr>
              <a:t>al</a:t>
            </a:r>
            <a:r>
              <a:rPr sz="1100" spc="4" dirty="0">
                <a:solidFill>
                  <a:srgbClr val="404040"/>
                </a:solidFill>
                <a:latin typeface="Century Gothic"/>
                <a:cs typeface="Century Gothic"/>
              </a:rPr>
              <a:t> </a:t>
            </a:r>
            <a:r>
              <a:rPr sz="1100" spc="8" dirty="0">
                <a:solidFill>
                  <a:srgbClr val="404040"/>
                </a:solidFill>
                <a:latin typeface="Century Gothic"/>
                <a:cs typeface="Century Gothic"/>
              </a:rPr>
              <a:t>minimo</a:t>
            </a:r>
            <a:r>
              <a:rPr sz="1100" spc="-45" dirty="0">
                <a:solidFill>
                  <a:srgbClr val="404040"/>
                </a:solidFill>
                <a:latin typeface="Century Gothic"/>
                <a:cs typeface="Century Gothic"/>
              </a:rPr>
              <a:t> </a:t>
            </a:r>
            <a:r>
              <a:rPr sz="1100" spc="15" dirty="0">
                <a:solidFill>
                  <a:srgbClr val="404040"/>
                </a:solidFill>
                <a:latin typeface="Century Gothic"/>
                <a:cs typeface="Century Gothic"/>
              </a:rPr>
              <a:t>la</a:t>
            </a:r>
            <a:r>
              <a:rPr sz="1100" spc="-38" dirty="0">
                <a:solidFill>
                  <a:srgbClr val="404040"/>
                </a:solidFill>
                <a:latin typeface="Century Gothic"/>
                <a:cs typeface="Century Gothic"/>
              </a:rPr>
              <a:t> </a:t>
            </a:r>
            <a:r>
              <a:rPr sz="1100" spc="-8" dirty="0">
                <a:solidFill>
                  <a:srgbClr val="404040"/>
                </a:solidFill>
                <a:latin typeface="Century Gothic"/>
                <a:cs typeface="Century Gothic"/>
              </a:rPr>
              <a:t>quantità</a:t>
            </a:r>
            <a:r>
              <a:rPr sz="1100" spc="38" dirty="0">
                <a:solidFill>
                  <a:srgbClr val="404040"/>
                </a:solidFill>
                <a:latin typeface="Century Gothic"/>
                <a:cs typeface="Century Gothic"/>
              </a:rPr>
              <a:t> </a:t>
            </a:r>
            <a:r>
              <a:rPr sz="1100" spc="4" dirty="0">
                <a:solidFill>
                  <a:srgbClr val="404040"/>
                </a:solidFill>
                <a:latin typeface="Century Gothic"/>
                <a:cs typeface="Century Gothic"/>
              </a:rPr>
              <a:t>di</a:t>
            </a:r>
            <a:r>
              <a:rPr sz="1100" spc="-15" dirty="0">
                <a:solidFill>
                  <a:srgbClr val="404040"/>
                </a:solidFill>
                <a:latin typeface="Century Gothic"/>
                <a:cs typeface="Century Gothic"/>
              </a:rPr>
              <a:t> </a:t>
            </a:r>
            <a:r>
              <a:rPr sz="1100" dirty="0">
                <a:solidFill>
                  <a:srgbClr val="404040"/>
                </a:solidFill>
                <a:latin typeface="Century Gothic"/>
                <a:cs typeface="Century Gothic"/>
              </a:rPr>
              <a:t>errori</a:t>
            </a:r>
            <a:r>
              <a:rPr sz="1100" spc="-26" dirty="0">
                <a:solidFill>
                  <a:srgbClr val="404040"/>
                </a:solidFill>
                <a:latin typeface="Century Gothic"/>
                <a:cs typeface="Century Gothic"/>
              </a:rPr>
              <a:t> </a:t>
            </a:r>
            <a:r>
              <a:rPr sz="1100" spc="-4" dirty="0">
                <a:solidFill>
                  <a:srgbClr val="404040"/>
                </a:solidFill>
                <a:latin typeface="Century Gothic"/>
                <a:cs typeface="Century Gothic"/>
              </a:rPr>
              <a:t>si</a:t>
            </a:r>
            <a:r>
              <a:rPr sz="1100" spc="8" dirty="0">
                <a:solidFill>
                  <a:srgbClr val="404040"/>
                </a:solidFill>
                <a:latin typeface="Century Gothic"/>
                <a:cs typeface="Century Gothic"/>
              </a:rPr>
              <a:t> </a:t>
            </a:r>
            <a:r>
              <a:rPr sz="1100" dirty="0">
                <a:solidFill>
                  <a:srgbClr val="404040"/>
                </a:solidFill>
                <a:latin typeface="Century Gothic"/>
                <a:cs typeface="Century Gothic"/>
              </a:rPr>
              <a:t>è</a:t>
            </a:r>
            <a:r>
              <a:rPr sz="1100" spc="-8" dirty="0">
                <a:solidFill>
                  <a:srgbClr val="404040"/>
                </a:solidFill>
                <a:latin typeface="Century Gothic"/>
                <a:cs typeface="Century Gothic"/>
              </a:rPr>
              <a:t> </a:t>
            </a:r>
            <a:r>
              <a:rPr sz="1100" spc="4" dirty="0">
                <a:solidFill>
                  <a:srgbClr val="404040"/>
                </a:solidFill>
                <a:latin typeface="Century Gothic"/>
                <a:cs typeface="Century Gothic"/>
              </a:rPr>
              <a:t>scelto</a:t>
            </a:r>
            <a:r>
              <a:rPr sz="1100" spc="-26" dirty="0">
                <a:solidFill>
                  <a:srgbClr val="404040"/>
                </a:solidFill>
                <a:latin typeface="Century Gothic"/>
                <a:cs typeface="Century Gothic"/>
              </a:rPr>
              <a:t> </a:t>
            </a:r>
            <a:r>
              <a:rPr sz="1100" spc="4" dirty="0">
                <a:solidFill>
                  <a:srgbClr val="404040"/>
                </a:solidFill>
                <a:latin typeface="Century Gothic"/>
                <a:cs typeface="Century Gothic"/>
              </a:rPr>
              <a:t>di</a:t>
            </a:r>
            <a:r>
              <a:rPr sz="1100" spc="-15" dirty="0">
                <a:solidFill>
                  <a:srgbClr val="404040"/>
                </a:solidFill>
                <a:latin typeface="Century Gothic"/>
                <a:cs typeface="Century Gothic"/>
              </a:rPr>
              <a:t> </a:t>
            </a:r>
            <a:r>
              <a:rPr sz="1100" dirty="0">
                <a:solidFill>
                  <a:srgbClr val="404040"/>
                </a:solidFill>
                <a:latin typeface="Century Gothic"/>
                <a:cs typeface="Century Gothic"/>
              </a:rPr>
              <a:t>inserire</a:t>
            </a:r>
            <a:r>
              <a:rPr sz="1100" spc="-4" dirty="0">
                <a:solidFill>
                  <a:srgbClr val="404040"/>
                </a:solidFill>
                <a:latin typeface="Century Gothic"/>
                <a:cs typeface="Century Gothic"/>
              </a:rPr>
              <a:t> </a:t>
            </a:r>
            <a:r>
              <a:rPr sz="1100" dirty="0">
                <a:solidFill>
                  <a:srgbClr val="404040"/>
                </a:solidFill>
                <a:latin typeface="Century Gothic"/>
                <a:cs typeface="Century Gothic"/>
              </a:rPr>
              <a:t>suggerimenti</a:t>
            </a:r>
            <a:r>
              <a:rPr sz="1100" spc="-53" dirty="0">
                <a:solidFill>
                  <a:srgbClr val="404040"/>
                </a:solidFill>
                <a:latin typeface="Century Gothic"/>
                <a:cs typeface="Century Gothic"/>
              </a:rPr>
              <a:t> </a:t>
            </a:r>
            <a:r>
              <a:rPr sz="1100" spc="4" dirty="0">
                <a:solidFill>
                  <a:srgbClr val="404040"/>
                </a:solidFill>
                <a:latin typeface="Century Gothic"/>
                <a:cs typeface="Century Gothic"/>
              </a:rPr>
              <a:t>prima</a:t>
            </a:r>
            <a:r>
              <a:rPr sz="1100" spc="-15" dirty="0">
                <a:solidFill>
                  <a:srgbClr val="404040"/>
                </a:solidFill>
                <a:latin typeface="Century Gothic"/>
                <a:cs typeface="Century Gothic"/>
              </a:rPr>
              <a:t> </a:t>
            </a:r>
            <a:r>
              <a:rPr sz="1100" dirty="0">
                <a:solidFill>
                  <a:srgbClr val="404040"/>
                </a:solidFill>
                <a:latin typeface="Century Gothic"/>
                <a:cs typeface="Century Gothic"/>
              </a:rPr>
              <a:t>del</a:t>
            </a:r>
            <a:r>
              <a:rPr sz="1100" spc="-34" dirty="0">
                <a:solidFill>
                  <a:srgbClr val="404040"/>
                </a:solidFill>
                <a:latin typeface="Century Gothic"/>
                <a:cs typeface="Century Gothic"/>
              </a:rPr>
              <a:t> </a:t>
            </a:r>
            <a:r>
              <a:rPr sz="1100" dirty="0">
                <a:solidFill>
                  <a:srgbClr val="404040"/>
                </a:solidFill>
                <a:latin typeface="Century Gothic"/>
                <a:cs typeface="Century Gothic"/>
              </a:rPr>
              <a:t>inserimento</a:t>
            </a:r>
            <a:r>
              <a:rPr sz="1100" spc="-11" dirty="0">
                <a:solidFill>
                  <a:srgbClr val="404040"/>
                </a:solidFill>
                <a:latin typeface="Century Gothic"/>
                <a:cs typeface="Century Gothic"/>
              </a:rPr>
              <a:t> </a:t>
            </a:r>
            <a:r>
              <a:rPr sz="1100" dirty="0">
                <a:solidFill>
                  <a:srgbClr val="404040"/>
                </a:solidFill>
                <a:latin typeface="Century Gothic"/>
                <a:cs typeface="Century Gothic"/>
              </a:rPr>
              <a:t>dei</a:t>
            </a:r>
            <a:r>
              <a:rPr sz="1100" spc="-30" dirty="0">
                <a:solidFill>
                  <a:srgbClr val="404040"/>
                </a:solidFill>
                <a:latin typeface="Century Gothic"/>
                <a:cs typeface="Century Gothic"/>
              </a:rPr>
              <a:t> </a:t>
            </a:r>
            <a:r>
              <a:rPr sz="1100" spc="-8" dirty="0">
                <a:solidFill>
                  <a:srgbClr val="404040"/>
                </a:solidFill>
                <a:latin typeface="Century Gothic"/>
                <a:cs typeface="Century Gothic"/>
              </a:rPr>
              <a:t>dati.</a:t>
            </a:r>
            <a:r>
              <a:rPr sz="1100" spc="15" dirty="0">
                <a:solidFill>
                  <a:srgbClr val="404040"/>
                </a:solidFill>
                <a:latin typeface="Century Gothic"/>
                <a:cs typeface="Century Gothic"/>
              </a:rPr>
              <a:t> </a:t>
            </a:r>
            <a:r>
              <a:rPr sz="1100" dirty="0">
                <a:solidFill>
                  <a:srgbClr val="404040"/>
                </a:solidFill>
                <a:latin typeface="Century Gothic"/>
                <a:cs typeface="Century Gothic"/>
              </a:rPr>
              <a:t>E</a:t>
            </a:r>
            <a:r>
              <a:rPr sz="1100" spc="-4" dirty="0">
                <a:solidFill>
                  <a:srgbClr val="404040"/>
                </a:solidFill>
                <a:latin typeface="Century Gothic"/>
                <a:cs typeface="Century Gothic"/>
              </a:rPr>
              <a:t> </a:t>
            </a:r>
            <a:r>
              <a:rPr sz="1100" dirty="0">
                <a:solidFill>
                  <a:srgbClr val="404040"/>
                </a:solidFill>
                <a:latin typeface="Century Gothic"/>
                <a:cs typeface="Century Gothic"/>
              </a:rPr>
              <a:t>nel </a:t>
            </a:r>
            <a:r>
              <a:rPr sz="1100" spc="-4" dirty="0">
                <a:solidFill>
                  <a:srgbClr val="404040"/>
                </a:solidFill>
                <a:latin typeface="Century Gothic"/>
                <a:cs typeface="Century Gothic"/>
              </a:rPr>
              <a:t>caso</a:t>
            </a:r>
            <a:r>
              <a:rPr sz="1100" spc="-8" dirty="0">
                <a:solidFill>
                  <a:srgbClr val="404040"/>
                </a:solidFill>
                <a:latin typeface="Century Gothic"/>
                <a:cs typeface="Century Gothic"/>
              </a:rPr>
              <a:t> </a:t>
            </a:r>
            <a:r>
              <a:rPr sz="1100" spc="4" dirty="0">
                <a:solidFill>
                  <a:srgbClr val="404040"/>
                </a:solidFill>
                <a:latin typeface="Century Gothic"/>
                <a:cs typeface="Century Gothic"/>
              </a:rPr>
              <a:t>l’inserimento</a:t>
            </a:r>
            <a:r>
              <a:rPr sz="1100" spc="-26" dirty="0">
                <a:solidFill>
                  <a:srgbClr val="404040"/>
                </a:solidFill>
                <a:latin typeface="Century Gothic"/>
                <a:cs typeface="Century Gothic"/>
              </a:rPr>
              <a:t> </a:t>
            </a:r>
            <a:r>
              <a:rPr sz="1100" dirty="0">
                <a:solidFill>
                  <a:srgbClr val="404040"/>
                </a:solidFill>
                <a:latin typeface="Century Gothic"/>
                <a:cs typeface="Century Gothic"/>
              </a:rPr>
              <a:t>dei</a:t>
            </a:r>
            <a:r>
              <a:rPr sz="1100" spc="-30" dirty="0">
                <a:solidFill>
                  <a:srgbClr val="404040"/>
                </a:solidFill>
                <a:latin typeface="Century Gothic"/>
                <a:cs typeface="Century Gothic"/>
              </a:rPr>
              <a:t> </a:t>
            </a:r>
            <a:r>
              <a:rPr sz="1100" spc="-4" dirty="0">
                <a:solidFill>
                  <a:srgbClr val="404040"/>
                </a:solidFill>
                <a:latin typeface="Century Gothic"/>
                <a:cs typeface="Century Gothic"/>
              </a:rPr>
              <a:t>dati</a:t>
            </a:r>
            <a:r>
              <a:rPr sz="1100" spc="8" dirty="0">
                <a:solidFill>
                  <a:srgbClr val="404040"/>
                </a:solidFill>
                <a:latin typeface="Century Gothic"/>
                <a:cs typeface="Century Gothic"/>
              </a:rPr>
              <a:t> </a:t>
            </a:r>
            <a:r>
              <a:rPr sz="1100" dirty="0">
                <a:solidFill>
                  <a:srgbClr val="404040"/>
                </a:solidFill>
                <a:latin typeface="Century Gothic"/>
                <a:cs typeface="Century Gothic"/>
              </a:rPr>
              <a:t>risulti</a:t>
            </a:r>
            <a:r>
              <a:rPr sz="1100" spc="-15" dirty="0">
                <a:solidFill>
                  <a:srgbClr val="404040"/>
                </a:solidFill>
                <a:latin typeface="Century Gothic"/>
                <a:cs typeface="Century Gothic"/>
              </a:rPr>
              <a:t> </a:t>
            </a:r>
            <a:r>
              <a:rPr sz="1100" spc="-4" dirty="0">
                <a:solidFill>
                  <a:srgbClr val="404040"/>
                </a:solidFill>
                <a:latin typeface="Century Gothic"/>
                <a:cs typeface="Century Gothic"/>
              </a:rPr>
              <a:t>errato</a:t>
            </a:r>
            <a:endParaRPr sz="1100" dirty="0">
              <a:solidFill>
                <a:prstClr val="black"/>
              </a:solidFill>
              <a:latin typeface="Century Gothic"/>
              <a:cs typeface="Century Gothic"/>
            </a:endParaRPr>
          </a:p>
          <a:p>
            <a:pPr marL="9525" defTabSz="685800">
              <a:spcBef>
                <a:spcPts val="4"/>
              </a:spcBef>
              <a:defRPr/>
            </a:pPr>
            <a:r>
              <a:rPr sz="1100" dirty="0">
                <a:solidFill>
                  <a:srgbClr val="404040"/>
                </a:solidFill>
                <a:latin typeface="Century Gothic"/>
                <a:cs typeface="Century Gothic"/>
              </a:rPr>
              <a:t>l’utente</a:t>
            </a:r>
            <a:r>
              <a:rPr sz="1100" spc="-30" dirty="0">
                <a:solidFill>
                  <a:srgbClr val="404040"/>
                </a:solidFill>
                <a:latin typeface="Century Gothic"/>
                <a:cs typeface="Century Gothic"/>
              </a:rPr>
              <a:t> </a:t>
            </a:r>
            <a:r>
              <a:rPr sz="1100" spc="4" dirty="0">
                <a:solidFill>
                  <a:srgbClr val="404040"/>
                </a:solidFill>
                <a:latin typeface="Century Gothic"/>
                <a:cs typeface="Century Gothic"/>
              </a:rPr>
              <a:t>verrà</a:t>
            </a:r>
            <a:r>
              <a:rPr sz="1100" spc="-38" dirty="0">
                <a:solidFill>
                  <a:srgbClr val="404040"/>
                </a:solidFill>
                <a:latin typeface="Century Gothic"/>
                <a:cs typeface="Century Gothic"/>
              </a:rPr>
              <a:t> </a:t>
            </a:r>
            <a:r>
              <a:rPr sz="1100" spc="-4" dirty="0">
                <a:solidFill>
                  <a:srgbClr val="404040"/>
                </a:solidFill>
                <a:latin typeface="Century Gothic"/>
                <a:cs typeface="Century Gothic"/>
              </a:rPr>
              <a:t>avvertito,</a:t>
            </a:r>
            <a:r>
              <a:rPr sz="1100" spc="8" dirty="0">
                <a:solidFill>
                  <a:srgbClr val="404040"/>
                </a:solidFill>
                <a:latin typeface="Century Gothic"/>
                <a:cs typeface="Century Gothic"/>
              </a:rPr>
              <a:t> </a:t>
            </a:r>
            <a:r>
              <a:rPr sz="1100" spc="-4" dirty="0">
                <a:solidFill>
                  <a:srgbClr val="404040"/>
                </a:solidFill>
                <a:latin typeface="Century Gothic"/>
                <a:cs typeface="Century Gothic"/>
              </a:rPr>
              <a:t>in</a:t>
            </a:r>
            <a:r>
              <a:rPr sz="1100" spc="4" dirty="0">
                <a:solidFill>
                  <a:srgbClr val="404040"/>
                </a:solidFill>
                <a:latin typeface="Century Gothic"/>
                <a:cs typeface="Century Gothic"/>
              </a:rPr>
              <a:t> </a:t>
            </a:r>
            <a:r>
              <a:rPr sz="1100" spc="11" dirty="0">
                <a:solidFill>
                  <a:srgbClr val="404040"/>
                </a:solidFill>
                <a:latin typeface="Century Gothic"/>
                <a:cs typeface="Century Gothic"/>
              </a:rPr>
              <a:t>modo</a:t>
            </a:r>
            <a:r>
              <a:rPr sz="1100" spc="-49" dirty="0">
                <a:solidFill>
                  <a:srgbClr val="404040"/>
                </a:solidFill>
                <a:latin typeface="Century Gothic"/>
                <a:cs typeface="Century Gothic"/>
              </a:rPr>
              <a:t> </a:t>
            </a:r>
            <a:r>
              <a:rPr sz="1100" dirty="0">
                <a:solidFill>
                  <a:srgbClr val="404040"/>
                </a:solidFill>
                <a:latin typeface="Century Gothic"/>
                <a:cs typeface="Century Gothic"/>
              </a:rPr>
              <a:t>tale</a:t>
            </a:r>
            <a:r>
              <a:rPr sz="1100" spc="-11" dirty="0">
                <a:solidFill>
                  <a:srgbClr val="404040"/>
                </a:solidFill>
                <a:latin typeface="Century Gothic"/>
                <a:cs typeface="Century Gothic"/>
              </a:rPr>
              <a:t> </a:t>
            </a:r>
            <a:r>
              <a:rPr sz="1100" spc="4" dirty="0">
                <a:solidFill>
                  <a:srgbClr val="404040"/>
                </a:solidFill>
                <a:latin typeface="Century Gothic"/>
                <a:cs typeface="Century Gothic"/>
              </a:rPr>
              <a:t>di</a:t>
            </a:r>
            <a:r>
              <a:rPr sz="1100" spc="-15" dirty="0">
                <a:solidFill>
                  <a:srgbClr val="404040"/>
                </a:solidFill>
                <a:latin typeface="Century Gothic"/>
                <a:cs typeface="Century Gothic"/>
              </a:rPr>
              <a:t> </a:t>
            </a:r>
            <a:r>
              <a:rPr sz="1100" dirty="0">
                <a:solidFill>
                  <a:srgbClr val="404040"/>
                </a:solidFill>
                <a:latin typeface="Century Gothic"/>
                <a:cs typeface="Century Gothic"/>
              </a:rPr>
              <a:t>assisterlo</a:t>
            </a:r>
            <a:r>
              <a:rPr sz="1100" spc="-49" dirty="0">
                <a:solidFill>
                  <a:srgbClr val="404040"/>
                </a:solidFill>
                <a:latin typeface="Century Gothic"/>
                <a:cs typeface="Century Gothic"/>
              </a:rPr>
              <a:t> </a:t>
            </a:r>
            <a:r>
              <a:rPr sz="1100" spc="11" dirty="0">
                <a:solidFill>
                  <a:srgbClr val="404040"/>
                </a:solidFill>
                <a:latin typeface="Century Gothic"/>
                <a:cs typeface="Century Gothic"/>
              </a:rPr>
              <a:t>nell’</a:t>
            </a:r>
            <a:r>
              <a:rPr sz="1100" spc="-49" dirty="0">
                <a:solidFill>
                  <a:srgbClr val="404040"/>
                </a:solidFill>
                <a:latin typeface="Century Gothic"/>
                <a:cs typeface="Century Gothic"/>
              </a:rPr>
              <a:t> </a:t>
            </a:r>
            <a:r>
              <a:rPr sz="1100" dirty="0">
                <a:solidFill>
                  <a:srgbClr val="404040"/>
                </a:solidFill>
                <a:latin typeface="Century Gothic"/>
                <a:cs typeface="Century Gothic"/>
              </a:rPr>
              <a:t>inserimento.</a:t>
            </a:r>
            <a:r>
              <a:rPr sz="1100" spc="-49" dirty="0">
                <a:solidFill>
                  <a:srgbClr val="404040"/>
                </a:solidFill>
                <a:latin typeface="Century Gothic"/>
                <a:cs typeface="Century Gothic"/>
              </a:rPr>
              <a:t> </a:t>
            </a:r>
            <a:r>
              <a:rPr sz="1100" dirty="0">
                <a:solidFill>
                  <a:srgbClr val="404040"/>
                </a:solidFill>
                <a:latin typeface="Century Gothic"/>
                <a:cs typeface="Century Gothic"/>
              </a:rPr>
              <a:t>E</a:t>
            </a:r>
            <a:r>
              <a:rPr sz="1100" spc="-4" dirty="0">
                <a:solidFill>
                  <a:srgbClr val="404040"/>
                </a:solidFill>
                <a:latin typeface="Century Gothic"/>
                <a:cs typeface="Century Gothic"/>
              </a:rPr>
              <a:t> </a:t>
            </a:r>
            <a:r>
              <a:rPr sz="1100" spc="15" dirty="0">
                <a:solidFill>
                  <a:srgbClr val="404040"/>
                </a:solidFill>
                <a:latin typeface="Century Gothic"/>
                <a:cs typeface="Century Gothic"/>
              </a:rPr>
              <a:t>le</a:t>
            </a:r>
            <a:r>
              <a:rPr sz="1100" spc="-26" dirty="0">
                <a:solidFill>
                  <a:srgbClr val="404040"/>
                </a:solidFill>
                <a:latin typeface="Century Gothic"/>
                <a:cs typeface="Century Gothic"/>
              </a:rPr>
              <a:t> </a:t>
            </a:r>
            <a:r>
              <a:rPr sz="1100" spc="-4" dirty="0">
                <a:solidFill>
                  <a:srgbClr val="404040"/>
                </a:solidFill>
                <a:latin typeface="Century Gothic"/>
                <a:cs typeface="Century Gothic"/>
              </a:rPr>
              <a:t>operazioni</a:t>
            </a:r>
            <a:r>
              <a:rPr sz="1100" spc="4" dirty="0">
                <a:solidFill>
                  <a:srgbClr val="404040"/>
                </a:solidFill>
                <a:latin typeface="Century Gothic"/>
                <a:cs typeface="Century Gothic"/>
              </a:rPr>
              <a:t> </a:t>
            </a:r>
            <a:r>
              <a:rPr sz="1100" spc="-4" dirty="0">
                <a:solidFill>
                  <a:srgbClr val="404040"/>
                </a:solidFill>
                <a:latin typeface="Century Gothic"/>
                <a:cs typeface="Century Gothic"/>
              </a:rPr>
              <a:t>saranno</a:t>
            </a:r>
            <a:r>
              <a:rPr sz="1100" spc="-15" dirty="0">
                <a:solidFill>
                  <a:srgbClr val="404040"/>
                </a:solidFill>
                <a:latin typeface="Century Gothic"/>
                <a:cs typeface="Century Gothic"/>
              </a:rPr>
              <a:t> </a:t>
            </a:r>
            <a:r>
              <a:rPr sz="1100" spc="-4" dirty="0">
                <a:solidFill>
                  <a:srgbClr val="404040"/>
                </a:solidFill>
                <a:latin typeface="Century Gothic"/>
                <a:cs typeface="Century Gothic"/>
              </a:rPr>
              <a:t>guidate</a:t>
            </a:r>
            <a:r>
              <a:rPr sz="1100" spc="-8" dirty="0">
                <a:solidFill>
                  <a:srgbClr val="404040"/>
                </a:solidFill>
                <a:latin typeface="Century Gothic"/>
                <a:cs typeface="Century Gothic"/>
              </a:rPr>
              <a:t> </a:t>
            </a:r>
            <a:r>
              <a:rPr sz="1100" spc="-4" dirty="0">
                <a:solidFill>
                  <a:srgbClr val="404040"/>
                </a:solidFill>
                <a:latin typeface="Century Gothic"/>
                <a:cs typeface="Century Gothic"/>
              </a:rPr>
              <a:t>fino</a:t>
            </a:r>
            <a:r>
              <a:rPr sz="1100" spc="23" dirty="0">
                <a:solidFill>
                  <a:srgbClr val="404040"/>
                </a:solidFill>
                <a:latin typeface="Century Gothic"/>
                <a:cs typeface="Century Gothic"/>
              </a:rPr>
              <a:t> </a:t>
            </a:r>
            <a:r>
              <a:rPr sz="1100" dirty="0">
                <a:solidFill>
                  <a:srgbClr val="404040"/>
                </a:solidFill>
                <a:latin typeface="Century Gothic"/>
                <a:cs typeface="Century Gothic"/>
              </a:rPr>
              <a:t>a </a:t>
            </a:r>
            <a:r>
              <a:rPr sz="1100" spc="8" dirty="0">
                <a:solidFill>
                  <a:srgbClr val="404040"/>
                </a:solidFill>
                <a:latin typeface="Century Gothic"/>
                <a:cs typeface="Century Gothic"/>
              </a:rPr>
              <a:t>falle</a:t>
            </a:r>
            <a:r>
              <a:rPr sz="1100" spc="-49" dirty="0">
                <a:solidFill>
                  <a:srgbClr val="404040"/>
                </a:solidFill>
                <a:latin typeface="Century Gothic"/>
                <a:cs typeface="Century Gothic"/>
              </a:rPr>
              <a:t> </a:t>
            </a:r>
            <a:r>
              <a:rPr sz="1100" dirty="0">
                <a:solidFill>
                  <a:srgbClr val="404040"/>
                </a:solidFill>
                <a:latin typeface="Century Gothic"/>
                <a:cs typeface="Century Gothic"/>
              </a:rPr>
              <a:t>sembrare</a:t>
            </a:r>
            <a:r>
              <a:rPr sz="1100" spc="-26" dirty="0">
                <a:solidFill>
                  <a:srgbClr val="404040"/>
                </a:solidFill>
                <a:latin typeface="Century Gothic"/>
                <a:cs typeface="Century Gothic"/>
              </a:rPr>
              <a:t> </a:t>
            </a:r>
            <a:r>
              <a:rPr sz="1100" dirty="0">
                <a:solidFill>
                  <a:srgbClr val="404040"/>
                </a:solidFill>
                <a:latin typeface="Century Gothic"/>
                <a:cs typeface="Century Gothic"/>
              </a:rPr>
              <a:t>Atomiche.</a:t>
            </a:r>
            <a:endParaRPr sz="1100" dirty="0">
              <a:solidFill>
                <a:prstClr val="black"/>
              </a:solidFill>
              <a:latin typeface="Century Gothic"/>
              <a:cs typeface="Century Gothic"/>
            </a:endParaRPr>
          </a:p>
          <a:p>
            <a:pPr marL="267653" defTabSz="685800">
              <a:spcBef>
                <a:spcPts val="754"/>
              </a:spcBef>
              <a:defRPr/>
            </a:pPr>
            <a:r>
              <a:rPr sz="1100" b="1" spc="-4" dirty="0">
                <a:solidFill>
                  <a:srgbClr val="404040"/>
                </a:solidFill>
                <a:latin typeface="Century Gothic"/>
                <a:cs typeface="Century Gothic"/>
              </a:rPr>
              <a:t>Permettere </a:t>
            </a:r>
            <a:r>
              <a:rPr sz="1100" b="1" dirty="0">
                <a:solidFill>
                  <a:srgbClr val="404040"/>
                </a:solidFill>
                <a:latin typeface="Century Gothic"/>
                <a:cs typeface="Century Gothic"/>
              </a:rPr>
              <a:t>un'inversione </a:t>
            </a:r>
            <a:r>
              <a:rPr sz="1100" b="1" spc="-8" dirty="0">
                <a:solidFill>
                  <a:srgbClr val="404040"/>
                </a:solidFill>
                <a:latin typeface="Century Gothic"/>
                <a:cs typeface="Century Gothic"/>
              </a:rPr>
              <a:t>semplice </a:t>
            </a:r>
            <a:r>
              <a:rPr sz="1100" b="1" spc="-4" dirty="0">
                <a:solidFill>
                  <a:srgbClr val="404040"/>
                </a:solidFill>
                <a:latin typeface="Century Gothic"/>
                <a:cs typeface="Century Gothic"/>
              </a:rPr>
              <a:t>delle</a:t>
            </a:r>
            <a:r>
              <a:rPr sz="1100" b="1" spc="-64" dirty="0">
                <a:solidFill>
                  <a:srgbClr val="404040"/>
                </a:solidFill>
                <a:latin typeface="Century Gothic"/>
                <a:cs typeface="Century Gothic"/>
              </a:rPr>
              <a:t> </a:t>
            </a:r>
            <a:r>
              <a:rPr sz="1100" b="1" spc="-4" dirty="0">
                <a:solidFill>
                  <a:srgbClr val="404040"/>
                </a:solidFill>
                <a:latin typeface="Century Gothic"/>
                <a:cs typeface="Century Gothic"/>
              </a:rPr>
              <a:t>azioni</a:t>
            </a:r>
            <a:endParaRPr sz="1100" dirty="0">
              <a:solidFill>
                <a:prstClr val="black"/>
              </a:solidFill>
              <a:latin typeface="Century Gothic"/>
              <a:cs typeface="Century Gothic"/>
            </a:endParaRPr>
          </a:p>
          <a:p>
            <a:pPr marL="9525" defTabSz="685800">
              <a:spcBef>
                <a:spcPts val="758"/>
              </a:spcBef>
              <a:defRPr/>
            </a:pPr>
            <a:r>
              <a:rPr sz="1100" spc="-4" dirty="0">
                <a:solidFill>
                  <a:srgbClr val="404040"/>
                </a:solidFill>
                <a:latin typeface="Century Gothic"/>
                <a:cs typeface="Century Gothic"/>
              </a:rPr>
              <a:t>Durante </a:t>
            </a:r>
            <a:r>
              <a:rPr sz="1100" dirty="0">
                <a:solidFill>
                  <a:srgbClr val="404040"/>
                </a:solidFill>
                <a:latin typeface="Century Gothic"/>
                <a:cs typeface="Century Gothic"/>
              </a:rPr>
              <a:t>l’interazione è possibile </a:t>
            </a:r>
            <a:r>
              <a:rPr sz="1100" spc="-4" dirty="0">
                <a:solidFill>
                  <a:srgbClr val="404040"/>
                </a:solidFill>
                <a:latin typeface="Century Gothic"/>
                <a:cs typeface="Century Gothic"/>
              </a:rPr>
              <a:t>tornare </a:t>
            </a:r>
            <a:r>
              <a:rPr sz="1100" spc="-8" dirty="0">
                <a:solidFill>
                  <a:srgbClr val="404040"/>
                </a:solidFill>
                <a:latin typeface="Century Gothic"/>
                <a:cs typeface="Century Gothic"/>
              </a:rPr>
              <a:t>al task </a:t>
            </a:r>
            <a:r>
              <a:rPr sz="1100" dirty="0">
                <a:solidFill>
                  <a:srgbClr val="404040"/>
                </a:solidFill>
                <a:latin typeface="Century Gothic"/>
                <a:cs typeface="Century Gothic"/>
              </a:rPr>
              <a:t>precedente </a:t>
            </a:r>
            <a:r>
              <a:rPr sz="1100" spc="-4" dirty="0">
                <a:solidFill>
                  <a:srgbClr val="404040"/>
                </a:solidFill>
                <a:latin typeface="Century Gothic"/>
                <a:cs typeface="Century Gothic"/>
              </a:rPr>
              <a:t>in </a:t>
            </a:r>
            <a:r>
              <a:rPr sz="1100" dirty="0">
                <a:solidFill>
                  <a:srgbClr val="404040"/>
                </a:solidFill>
                <a:latin typeface="Century Gothic"/>
                <a:cs typeface="Century Gothic"/>
              </a:rPr>
              <a:t>qualsiasi</a:t>
            </a:r>
            <a:r>
              <a:rPr sz="1100" spc="150" dirty="0">
                <a:solidFill>
                  <a:srgbClr val="404040"/>
                </a:solidFill>
                <a:latin typeface="Century Gothic"/>
                <a:cs typeface="Century Gothic"/>
              </a:rPr>
              <a:t> </a:t>
            </a:r>
            <a:r>
              <a:rPr sz="1100" spc="4" dirty="0">
                <a:solidFill>
                  <a:srgbClr val="404040"/>
                </a:solidFill>
                <a:latin typeface="Century Gothic"/>
                <a:cs typeface="Century Gothic"/>
              </a:rPr>
              <a:t>momento.</a:t>
            </a:r>
            <a:endParaRPr sz="1100" dirty="0">
              <a:solidFill>
                <a:prstClr val="black"/>
              </a:solidFill>
              <a:latin typeface="Century Gothic"/>
              <a:cs typeface="Century Gothic"/>
            </a:endParaRPr>
          </a:p>
          <a:p>
            <a:pPr marL="267653" defTabSz="685800">
              <a:spcBef>
                <a:spcPts val="739"/>
              </a:spcBef>
              <a:defRPr/>
            </a:pPr>
            <a:r>
              <a:rPr sz="1100" b="1" spc="-4" dirty="0">
                <a:solidFill>
                  <a:srgbClr val="404040"/>
                </a:solidFill>
                <a:latin typeface="Century Gothic"/>
                <a:cs typeface="Century Gothic"/>
              </a:rPr>
              <a:t>Supportare </a:t>
            </a:r>
            <a:r>
              <a:rPr sz="1100" b="1" dirty="0">
                <a:solidFill>
                  <a:srgbClr val="404040"/>
                </a:solidFill>
                <a:latin typeface="Century Gothic"/>
                <a:cs typeface="Century Gothic"/>
              </a:rPr>
              <a:t>il </a:t>
            </a:r>
            <a:r>
              <a:rPr sz="1100" b="1" spc="-4" dirty="0">
                <a:solidFill>
                  <a:srgbClr val="404040"/>
                </a:solidFill>
                <a:latin typeface="Century Gothic"/>
                <a:cs typeface="Century Gothic"/>
              </a:rPr>
              <a:t>controllo</a:t>
            </a:r>
            <a:r>
              <a:rPr sz="1100" b="1" spc="-53" dirty="0">
                <a:solidFill>
                  <a:srgbClr val="404040"/>
                </a:solidFill>
                <a:latin typeface="Century Gothic"/>
                <a:cs typeface="Century Gothic"/>
              </a:rPr>
              <a:t> </a:t>
            </a:r>
            <a:r>
              <a:rPr sz="1100" b="1" dirty="0">
                <a:solidFill>
                  <a:srgbClr val="404040"/>
                </a:solidFill>
                <a:latin typeface="Century Gothic"/>
                <a:cs typeface="Century Gothic"/>
              </a:rPr>
              <a:t>interno</a:t>
            </a:r>
            <a:endParaRPr sz="1100" dirty="0">
              <a:solidFill>
                <a:prstClr val="black"/>
              </a:solidFill>
              <a:latin typeface="Century Gothic"/>
              <a:cs typeface="Century Gothic"/>
            </a:endParaRPr>
          </a:p>
          <a:p>
            <a:pPr marL="9525" defTabSz="685800">
              <a:spcBef>
                <a:spcPts val="758"/>
              </a:spcBef>
              <a:defRPr/>
            </a:pPr>
            <a:r>
              <a:rPr sz="1100" spc="-4" dirty="0">
                <a:solidFill>
                  <a:srgbClr val="404040"/>
                </a:solidFill>
                <a:latin typeface="Century Gothic"/>
                <a:cs typeface="Century Gothic"/>
              </a:rPr>
              <a:t>L’utente</a:t>
            </a:r>
            <a:r>
              <a:rPr sz="1100" spc="4" dirty="0">
                <a:solidFill>
                  <a:srgbClr val="404040"/>
                </a:solidFill>
                <a:latin typeface="Century Gothic"/>
                <a:cs typeface="Century Gothic"/>
              </a:rPr>
              <a:t> </a:t>
            </a:r>
            <a:r>
              <a:rPr sz="1100" spc="-4" dirty="0">
                <a:solidFill>
                  <a:srgbClr val="404040"/>
                </a:solidFill>
                <a:latin typeface="Century Gothic"/>
                <a:cs typeface="Century Gothic"/>
              </a:rPr>
              <a:t>esperto</a:t>
            </a:r>
            <a:r>
              <a:rPr sz="1100" dirty="0">
                <a:solidFill>
                  <a:srgbClr val="404040"/>
                </a:solidFill>
                <a:latin typeface="Century Gothic"/>
                <a:cs typeface="Century Gothic"/>
              </a:rPr>
              <a:t> ha</a:t>
            </a:r>
            <a:r>
              <a:rPr sz="1100" spc="-23" dirty="0">
                <a:solidFill>
                  <a:srgbClr val="404040"/>
                </a:solidFill>
                <a:latin typeface="Century Gothic"/>
                <a:cs typeface="Century Gothic"/>
              </a:rPr>
              <a:t> </a:t>
            </a:r>
            <a:r>
              <a:rPr sz="1100" spc="15" dirty="0">
                <a:solidFill>
                  <a:srgbClr val="404040"/>
                </a:solidFill>
                <a:latin typeface="Century Gothic"/>
                <a:cs typeface="Century Gothic"/>
              </a:rPr>
              <a:t>la</a:t>
            </a:r>
            <a:r>
              <a:rPr sz="1100" spc="-19" dirty="0">
                <a:solidFill>
                  <a:srgbClr val="404040"/>
                </a:solidFill>
                <a:latin typeface="Century Gothic"/>
                <a:cs typeface="Century Gothic"/>
              </a:rPr>
              <a:t> </a:t>
            </a:r>
            <a:r>
              <a:rPr sz="1100" dirty="0">
                <a:solidFill>
                  <a:srgbClr val="404040"/>
                </a:solidFill>
                <a:latin typeface="Century Gothic"/>
                <a:cs typeface="Century Gothic"/>
              </a:rPr>
              <a:t>sensazione</a:t>
            </a:r>
            <a:r>
              <a:rPr sz="1100" spc="-30" dirty="0">
                <a:solidFill>
                  <a:srgbClr val="404040"/>
                </a:solidFill>
                <a:latin typeface="Century Gothic"/>
                <a:cs typeface="Century Gothic"/>
              </a:rPr>
              <a:t> </a:t>
            </a:r>
            <a:r>
              <a:rPr sz="1100" spc="4" dirty="0">
                <a:solidFill>
                  <a:srgbClr val="404040"/>
                </a:solidFill>
                <a:latin typeface="Century Gothic"/>
                <a:cs typeface="Century Gothic"/>
              </a:rPr>
              <a:t>di</a:t>
            </a:r>
            <a:r>
              <a:rPr sz="1100" spc="-19" dirty="0">
                <a:solidFill>
                  <a:srgbClr val="404040"/>
                </a:solidFill>
                <a:latin typeface="Century Gothic"/>
                <a:cs typeface="Century Gothic"/>
              </a:rPr>
              <a:t> </a:t>
            </a:r>
            <a:r>
              <a:rPr sz="1100" dirty="0">
                <a:solidFill>
                  <a:srgbClr val="404040"/>
                </a:solidFill>
                <a:latin typeface="Century Gothic"/>
                <a:cs typeface="Century Gothic"/>
              </a:rPr>
              <a:t>essere</a:t>
            </a:r>
            <a:r>
              <a:rPr sz="1100" spc="-30" dirty="0">
                <a:solidFill>
                  <a:srgbClr val="404040"/>
                </a:solidFill>
                <a:latin typeface="Century Gothic"/>
                <a:cs typeface="Century Gothic"/>
              </a:rPr>
              <a:t> </a:t>
            </a:r>
            <a:r>
              <a:rPr sz="1100" spc="-4" dirty="0">
                <a:solidFill>
                  <a:srgbClr val="404040"/>
                </a:solidFill>
                <a:latin typeface="Century Gothic"/>
                <a:cs typeface="Century Gothic"/>
              </a:rPr>
              <a:t>il</a:t>
            </a:r>
            <a:r>
              <a:rPr sz="1100" spc="4" dirty="0">
                <a:solidFill>
                  <a:srgbClr val="404040"/>
                </a:solidFill>
                <a:latin typeface="Century Gothic"/>
                <a:cs typeface="Century Gothic"/>
              </a:rPr>
              <a:t> </a:t>
            </a:r>
            <a:r>
              <a:rPr sz="1100" dirty="0">
                <a:solidFill>
                  <a:srgbClr val="404040"/>
                </a:solidFill>
                <a:latin typeface="Century Gothic"/>
                <a:cs typeface="Century Gothic"/>
              </a:rPr>
              <a:t>responsabile</a:t>
            </a:r>
            <a:r>
              <a:rPr sz="1100" spc="-30" dirty="0">
                <a:solidFill>
                  <a:srgbClr val="404040"/>
                </a:solidFill>
                <a:latin typeface="Century Gothic"/>
                <a:cs typeface="Century Gothic"/>
              </a:rPr>
              <a:t> </a:t>
            </a:r>
            <a:r>
              <a:rPr sz="1100" spc="4" dirty="0">
                <a:solidFill>
                  <a:srgbClr val="404040"/>
                </a:solidFill>
                <a:latin typeface="Century Gothic"/>
                <a:cs typeface="Century Gothic"/>
              </a:rPr>
              <a:t>del</a:t>
            </a:r>
            <a:r>
              <a:rPr sz="1100" spc="-19" dirty="0">
                <a:solidFill>
                  <a:srgbClr val="404040"/>
                </a:solidFill>
                <a:latin typeface="Century Gothic"/>
                <a:cs typeface="Century Gothic"/>
              </a:rPr>
              <a:t> </a:t>
            </a:r>
            <a:r>
              <a:rPr sz="1100" dirty="0">
                <a:solidFill>
                  <a:srgbClr val="404040"/>
                </a:solidFill>
                <a:latin typeface="Century Gothic"/>
                <a:cs typeface="Century Gothic"/>
              </a:rPr>
              <a:t>sistema,</a:t>
            </a:r>
            <a:r>
              <a:rPr sz="1100" spc="-45" dirty="0">
                <a:solidFill>
                  <a:srgbClr val="404040"/>
                </a:solidFill>
                <a:latin typeface="Century Gothic"/>
                <a:cs typeface="Century Gothic"/>
              </a:rPr>
              <a:t> </a:t>
            </a:r>
            <a:r>
              <a:rPr sz="1100" dirty="0">
                <a:solidFill>
                  <a:srgbClr val="404040"/>
                </a:solidFill>
                <a:latin typeface="Century Gothic"/>
                <a:cs typeface="Century Gothic"/>
              </a:rPr>
              <a:t>e</a:t>
            </a:r>
            <a:r>
              <a:rPr sz="1100" spc="-11" dirty="0">
                <a:solidFill>
                  <a:srgbClr val="404040"/>
                </a:solidFill>
                <a:latin typeface="Century Gothic"/>
                <a:cs typeface="Century Gothic"/>
              </a:rPr>
              <a:t> </a:t>
            </a:r>
            <a:r>
              <a:rPr sz="1100" spc="-4" dirty="0">
                <a:solidFill>
                  <a:srgbClr val="404040"/>
                </a:solidFill>
                <a:latin typeface="Century Gothic"/>
                <a:cs typeface="Century Gothic"/>
              </a:rPr>
              <a:t>il</a:t>
            </a:r>
            <a:r>
              <a:rPr sz="1100" spc="23" dirty="0">
                <a:solidFill>
                  <a:srgbClr val="404040"/>
                </a:solidFill>
                <a:latin typeface="Century Gothic"/>
                <a:cs typeface="Century Gothic"/>
              </a:rPr>
              <a:t> </a:t>
            </a:r>
            <a:r>
              <a:rPr sz="1100" spc="4" dirty="0">
                <a:solidFill>
                  <a:srgbClr val="404040"/>
                </a:solidFill>
                <a:latin typeface="Century Gothic"/>
                <a:cs typeface="Century Gothic"/>
              </a:rPr>
              <a:t>dialogo</a:t>
            </a:r>
            <a:r>
              <a:rPr sz="1100" spc="-38" dirty="0">
                <a:solidFill>
                  <a:srgbClr val="404040"/>
                </a:solidFill>
                <a:latin typeface="Century Gothic"/>
                <a:cs typeface="Century Gothic"/>
              </a:rPr>
              <a:t> </a:t>
            </a:r>
            <a:r>
              <a:rPr sz="1100" dirty="0">
                <a:solidFill>
                  <a:srgbClr val="404040"/>
                </a:solidFill>
                <a:latin typeface="Century Gothic"/>
                <a:cs typeface="Century Gothic"/>
              </a:rPr>
              <a:t>è</a:t>
            </a:r>
            <a:r>
              <a:rPr sz="1100" spc="-11" dirty="0">
                <a:solidFill>
                  <a:srgbClr val="404040"/>
                </a:solidFill>
                <a:latin typeface="Century Gothic"/>
                <a:cs typeface="Century Gothic"/>
              </a:rPr>
              <a:t> </a:t>
            </a:r>
            <a:r>
              <a:rPr sz="1100" spc="4" dirty="0">
                <a:solidFill>
                  <a:srgbClr val="404040"/>
                </a:solidFill>
                <a:latin typeface="Century Gothic"/>
                <a:cs typeface="Century Gothic"/>
              </a:rPr>
              <a:t>sempre</a:t>
            </a:r>
            <a:r>
              <a:rPr sz="1100" spc="-68" dirty="0">
                <a:solidFill>
                  <a:srgbClr val="404040"/>
                </a:solidFill>
                <a:latin typeface="Century Gothic"/>
                <a:cs typeface="Century Gothic"/>
              </a:rPr>
              <a:t> </a:t>
            </a:r>
            <a:r>
              <a:rPr sz="1100" spc="-4" dirty="0">
                <a:solidFill>
                  <a:srgbClr val="404040"/>
                </a:solidFill>
                <a:latin typeface="Century Gothic"/>
                <a:cs typeface="Century Gothic"/>
              </a:rPr>
              <a:t>condotto</a:t>
            </a:r>
            <a:r>
              <a:rPr sz="1100" spc="23" dirty="0">
                <a:solidFill>
                  <a:srgbClr val="404040"/>
                </a:solidFill>
                <a:latin typeface="Century Gothic"/>
                <a:cs typeface="Century Gothic"/>
              </a:rPr>
              <a:t> </a:t>
            </a:r>
            <a:r>
              <a:rPr sz="1100" dirty="0">
                <a:solidFill>
                  <a:srgbClr val="404040"/>
                </a:solidFill>
                <a:latin typeface="Century Gothic"/>
                <a:cs typeface="Century Gothic"/>
              </a:rPr>
              <a:t>dall'utente.</a:t>
            </a:r>
            <a:endParaRPr sz="1100" dirty="0">
              <a:solidFill>
                <a:prstClr val="black"/>
              </a:solidFill>
              <a:latin typeface="Century Gothic"/>
              <a:cs typeface="Century Gothic"/>
            </a:endParaRPr>
          </a:p>
          <a:p>
            <a:pPr marL="267653" defTabSz="685800">
              <a:spcBef>
                <a:spcPts val="758"/>
              </a:spcBef>
              <a:defRPr/>
            </a:pPr>
            <a:r>
              <a:rPr sz="1100" b="1" i="1" dirty="0">
                <a:solidFill>
                  <a:srgbClr val="404040"/>
                </a:solidFill>
                <a:latin typeface="Century Gothic"/>
                <a:cs typeface="Century Gothic"/>
              </a:rPr>
              <a:t>Ridurre il </a:t>
            </a:r>
            <a:r>
              <a:rPr sz="1100" b="1" i="1" spc="-4" dirty="0">
                <a:solidFill>
                  <a:srgbClr val="404040"/>
                </a:solidFill>
                <a:latin typeface="Century Gothic"/>
                <a:cs typeface="Century Gothic"/>
              </a:rPr>
              <a:t>carico della memoria </a:t>
            </a:r>
            <a:r>
              <a:rPr sz="1100" b="1" i="1" dirty="0">
                <a:solidFill>
                  <a:srgbClr val="404040"/>
                </a:solidFill>
                <a:latin typeface="Century Gothic"/>
                <a:cs typeface="Century Gothic"/>
              </a:rPr>
              <a:t>a </a:t>
            </a:r>
            <a:r>
              <a:rPr sz="1100" b="1" i="1" spc="-4" dirty="0">
                <a:solidFill>
                  <a:srgbClr val="404040"/>
                </a:solidFill>
                <a:latin typeface="Century Gothic"/>
                <a:cs typeface="Century Gothic"/>
              </a:rPr>
              <a:t>breve</a:t>
            </a:r>
            <a:r>
              <a:rPr sz="1100" b="1" i="1" spc="-38" dirty="0">
                <a:solidFill>
                  <a:srgbClr val="404040"/>
                </a:solidFill>
                <a:latin typeface="Century Gothic"/>
                <a:cs typeface="Century Gothic"/>
              </a:rPr>
              <a:t> </a:t>
            </a:r>
            <a:r>
              <a:rPr sz="1100" b="1" i="1" dirty="0">
                <a:solidFill>
                  <a:srgbClr val="404040"/>
                </a:solidFill>
                <a:latin typeface="Century Gothic"/>
                <a:cs typeface="Century Gothic"/>
              </a:rPr>
              <a:t>termine</a:t>
            </a:r>
            <a:endParaRPr sz="1100" dirty="0">
              <a:solidFill>
                <a:prstClr val="black"/>
              </a:solidFill>
              <a:latin typeface="Century Gothic"/>
              <a:cs typeface="Century Gothic"/>
            </a:endParaRPr>
          </a:p>
          <a:p>
            <a:pPr marL="9525" defTabSz="685800">
              <a:spcBef>
                <a:spcPts val="739"/>
              </a:spcBef>
              <a:defRPr/>
            </a:pPr>
            <a:r>
              <a:rPr sz="1100" spc="-4" dirty="0">
                <a:solidFill>
                  <a:srgbClr val="404040"/>
                </a:solidFill>
                <a:latin typeface="Century Gothic"/>
                <a:cs typeface="Century Gothic"/>
              </a:rPr>
              <a:t>L'interazione</a:t>
            </a:r>
            <a:r>
              <a:rPr sz="1100" spc="4" dirty="0">
                <a:solidFill>
                  <a:srgbClr val="404040"/>
                </a:solidFill>
                <a:latin typeface="Century Gothic"/>
                <a:cs typeface="Century Gothic"/>
              </a:rPr>
              <a:t> </a:t>
            </a:r>
            <a:r>
              <a:rPr sz="1100" spc="-4" dirty="0">
                <a:solidFill>
                  <a:srgbClr val="404040"/>
                </a:solidFill>
                <a:latin typeface="Century Gothic"/>
                <a:cs typeface="Century Gothic"/>
              </a:rPr>
              <a:t>si</a:t>
            </a:r>
            <a:r>
              <a:rPr sz="1100" spc="8" dirty="0">
                <a:solidFill>
                  <a:srgbClr val="404040"/>
                </a:solidFill>
                <a:latin typeface="Century Gothic"/>
                <a:cs typeface="Century Gothic"/>
              </a:rPr>
              <a:t> </a:t>
            </a:r>
            <a:r>
              <a:rPr sz="1100" spc="-4" dirty="0">
                <a:solidFill>
                  <a:srgbClr val="404040"/>
                </a:solidFill>
                <a:latin typeface="Century Gothic"/>
                <a:cs typeface="Century Gothic"/>
              </a:rPr>
              <a:t>basa</a:t>
            </a:r>
            <a:r>
              <a:rPr sz="1100" dirty="0">
                <a:solidFill>
                  <a:srgbClr val="404040"/>
                </a:solidFill>
                <a:latin typeface="Century Gothic"/>
                <a:cs typeface="Century Gothic"/>
              </a:rPr>
              <a:t> </a:t>
            </a:r>
            <a:r>
              <a:rPr sz="1100" spc="-4" dirty="0">
                <a:solidFill>
                  <a:srgbClr val="404040"/>
                </a:solidFill>
                <a:latin typeface="Century Gothic"/>
                <a:cs typeface="Century Gothic"/>
              </a:rPr>
              <a:t>sul</a:t>
            </a:r>
            <a:r>
              <a:rPr sz="1100" spc="-11" dirty="0">
                <a:solidFill>
                  <a:srgbClr val="404040"/>
                </a:solidFill>
                <a:latin typeface="Century Gothic"/>
                <a:cs typeface="Century Gothic"/>
              </a:rPr>
              <a:t> </a:t>
            </a:r>
            <a:r>
              <a:rPr sz="1100" dirty="0">
                <a:solidFill>
                  <a:srgbClr val="404040"/>
                </a:solidFill>
                <a:latin typeface="Century Gothic"/>
                <a:cs typeface="Century Gothic"/>
              </a:rPr>
              <a:t>riconoscimento</a:t>
            </a:r>
            <a:r>
              <a:rPr sz="1100" spc="-30" dirty="0">
                <a:solidFill>
                  <a:srgbClr val="404040"/>
                </a:solidFill>
                <a:latin typeface="Century Gothic"/>
                <a:cs typeface="Century Gothic"/>
              </a:rPr>
              <a:t> </a:t>
            </a:r>
            <a:r>
              <a:rPr sz="1100" dirty="0">
                <a:solidFill>
                  <a:srgbClr val="404040"/>
                </a:solidFill>
                <a:latin typeface="Century Gothic"/>
                <a:cs typeface="Century Gothic"/>
              </a:rPr>
              <a:t>dei</a:t>
            </a:r>
            <a:r>
              <a:rPr sz="1100" spc="-15" dirty="0">
                <a:solidFill>
                  <a:srgbClr val="404040"/>
                </a:solidFill>
                <a:latin typeface="Century Gothic"/>
                <a:cs typeface="Century Gothic"/>
              </a:rPr>
              <a:t> </a:t>
            </a:r>
            <a:r>
              <a:rPr sz="1100" spc="4" dirty="0">
                <a:solidFill>
                  <a:srgbClr val="404040"/>
                </a:solidFill>
                <a:latin typeface="Century Gothic"/>
                <a:cs typeface="Century Gothic"/>
              </a:rPr>
              <a:t>comandi,</a:t>
            </a:r>
            <a:r>
              <a:rPr sz="1100" spc="-38" dirty="0">
                <a:solidFill>
                  <a:srgbClr val="404040"/>
                </a:solidFill>
                <a:latin typeface="Century Gothic"/>
                <a:cs typeface="Century Gothic"/>
              </a:rPr>
              <a:t> </a:t>
            </a:r>
            <a:r>
              <a:rPr sz="1100" dirty="0">
                <a:solidFill>
                  <a:srgbClr val="404040"/>
                </a:solidFill>
                <a:latin typeface="Century Gothic"/>
                <a:cs typeface="Century Gothic"/>
              </a:rPr>
              <a:t>che</a:t>
            </a:r>
            <a:r>
              <a:rPr sz="1100" spc="-11" dirty="0">
                <a:solidFill>
                  <a:srgbClr val="404040"/>
                </a:solidFill>
                <a:latin typeface="Century Gothic"/>
                <a:cs typeface="Century Gothic"/>
              </a:rPr>
              <a:t> </a:t>
            </a:r>
            <a:r>
              <a:rPr sz="1100" spc="-4" dirty="0">
                <a:solidFill>
                  <a:srgbClr val="404040"/>
                </a:solidFill>
                <a:latin typeface="Century Gothic"/>
                <a:cs typeface="Century Gothic"/>
              </a:rPr>
              <a:t>sono</a:t>
            </a:r>
            <a:r>
              <a:rPr sz="1100" spc="8" dirty="0">
                <a:solidFill>
                  <a:srgbClr val="404040"/>
                </a:solidFill>
                <a:latin typeface="Century Gothic"/>
                <a:cs typeface="Century Gothic"/>
              </a:rPr>
              <a:t> </a:t>
            </a:r>
            <a:r>
              <a:rPr sz="1100" spc="-4" dirty="0">
                <a:solidFill>
                  <a:srgbClr val="404040"/>
                </a:solidFill>
                <a:latin typeface="Century Gothic"/>
                <a:cs typeface="Century Gothic"/>
              </a:rPr>
              <a:t>descritti</a:t>
            </a:r>
            <a:r>
              <a:rPr sz="1100" spc="-15" dirty="0">
                <a:solidFill>
                  <a:srgbClr val="404040"/>
                </a:solidFill>
                <a:latin typeface="Century Gothic"/>
                <a:cs typeface="Century Gothic"/>
              </a:rPr>
              <a:t> </a:t>
            </a:r>
            <a:r>
              <a:rPr sz="1100" spc="4" dirty="0">
                <a:solidFill>
                  <a:srgbClr val="404040"/>
                </a:solidFill>
                <a:latin typeface="Century Gothic"/>
                <a:cs typeface="Century Gothic"/>
              </a:rPr>
              <a:t>da</a:t>
            </a:r>
            <a:r>
              <a:rPr sz="1100" spc="-15" dirty="0">
                <a:solidFill>
                  <a:srgbClr val="404040"/>
                </a:solidFill>
                <a:latin typeface="Century Gothic"/>
                <a:cs typeface="Century Gothic"/>
              </a:rPr>
              <a:t> </a:t>
            </a:r>
            <a:r>
              <a:rPr sz="1100" spc="8" dirty="0">
                <a:solidFill>
                  <a:srgbClr val="404040"/>
                </a:solidFill>
                <a:latin typeface="Century Gothic"/>
                <a:cs typeface="Century Gothic"/>
              </a:rPr>
              <a:t>nomi</a:t>
            </a:r>
            <a:r>
              <a:rPr sz="1100" spc="-15" dirty="0">
                <a:solidFill>
                  <a:srgbClr val="404040"/>
                </a:solidFill>
                <a:latin typeface="Century Gothic"/>
                <a:cs typeface="Century Gothic"/>
              </a:rPr>
              <a:t> </a:t>
            </a:r>
            <a:r>
              <a:rPr sz="1100" spc="-8" dirty="0">
                <a:solidFill>
                  <a:srgbClr val="404040"/>
                </a:solidFill>
                <a:latin typeface="Century Gothic"/>
                <a:cs typeface="Century Gothic"/>
              </a:rPr>
              <a:t>significativi.</a:t>
            </a:r>
            <a:r>
              <a:rPr sz="1100" spc="34" dirty="0">
                <a:solidFill>
                  <a:srgbClr val="404040"/>
                </a:solidFill>
                <a:latin typeface="Century Gothic"/>
                <a:cs typeface="Century Gothic"/>
              </a:rPr>
              <a:t> </a:t>
            </a:r>
            <a:r>
              <a:rPr sz="1100" spc="4" dirty="0">
                <a:solidFill>
                  <a:srgbClr val="404040"/>
                </a:solidFill>
                <a:latin typeface="Century Gothic"/>
                <a:cs typeface="Century Gothic"/>
              </a:rPr>
              <a:t>Inoltre</a:t>
            </a:r>
            <a:r>
              <a:rPr sz="1100" spc="-45" dirty="0">
                <a:solidFill>
                  <a:srgbClr val="404040"/>
                </a:solidFill>
                <a:latin typeface="Century Gothic"/>
                <a:cs typeface="Century Gothic"/>
              </a:rPr>
              <a:t> </a:t>
            </a:r>
            <a:r>
              <a:rPr sz="1100" spc="-4" dirty="0">
                <a:solidFill>
                  <a:srgbClr val="404040"/>
                </a:solidFill>
                <a:latin typeface="Century Gothic"/>
                <a:cs typeface="Century Gothic"/>
              </a:rPr>
              <a:t>si</a:t>
            </a:r>
            <a:r>
              <a:rPr sz="1100" spc="8" dirty="0">
                <a:solidFill>
                  <a:srgbClr val="404040"/>
                </a:solidFill>
                <a:latin typeface="Century Gothic"/>
                <a:cs typeface="Century Gothic"/>
              </a:rPr>
              <a:t> </a:t>
            </a:r>
            <a:r>
              <a:rPr sz="1100" dirty="0">
                <a:solidFill>
                  <a:srgbClr val="404040"/>
                </a:solidFill>
                <a:latin typeface="Century Gothic"/>
                <a:cs typeface="Century Gothic"/>
              </a:rPr>
              <a:t>è</a:t>
            </a:r>
            <a:r>
              <a:rPr sz="1100" spc="-8" dirty="0">
                <a:solidFill>
                  <a:srgbClr val="404040"/>
                </a:solidFill>
                <a:latin typeface="Century Gothic"/>
                <a:cs typeface="Century Gothic"/>
              </a:rPr>
              <a:t> </a:t>
            </a:r>
            <a:r>
              <a:rPr sz="1100" spc="-4" dirty="0">
                <a:solidFill>
                  <a:srgbClr val="404040"/>
                </a:solidFill>
                <a:latin typeface="Century Gothic"/>
                <a:cs typeface="Century Gothic"/>
              </a:rPr>
              <a:t>cercato</a:t>
            </a:r>
            <a:r>
              <a:rPr sz="1100" spc="-11" dirty="0">
                <a:solidFill>
                  <a:srgbClr val="404040"/>
                </a:solidFill>
                <a:latin typeface="Century Gothic"/>
                <a:cs typeface="Century Gothic"/>
              </a:rPr>
              <a:t> </a:t>
            </a:r>
            <a:r>
              <a:rPr sz="1100" spc="4" dirty="0">
                <a:solidFill>
                  <a:srgbClr val="404040"/>
                </a:solidFill>
                <a:latin typeface="Century Gothic"/>
                <a:cs typeface="Century Gothic"/>
              </a:rPr>
              <a:t>di</a:t>
            </a:r>
            <a:r>
              <a:rPr sz="1100" spc="-15" dirty="0">
                <a:solidFill>
                  <a:srgbClr val="404040"/>
                </a:solidFill>
                <a:latin typeface="Century Gothic"/>
                <a:cs typeface="Century Gothic"/>
              </a:rPr>
              <a:t> </a:t>
            </a:r>
            <a:r>
              <a:rPr sz="1100" spc="8" dirty="0">
                <a:solidFill>
                  <a:srgbClr val="404040"/>
                </a:solidFill>
                <a:latin typeface="Century Gothic"/>
                <a:cs typeface="Century Gothic"/>
              </a:rPr>
              <a:t>mantenere</a:t>
            </a:r>
            <a:r>
              <a:rPr sz="1100" spc="-26" dirty="0">
                <a:solidFill>
                  <a:srgbClr val="404040"/>
                </a:solidFill>
                <a:latin typeface="Century Gothic"/>
                <a:cs typeface="Century Gothic"/>
              </a:rPr>
              <a:t> </a:t>
            </a:r>
            <a:r>
              <a:rPr sz="1100" spc="-4" dirty="0">
                <a:solidFill>
                  <a:srgbClr val="404040"/>
                </a:solidFill>
                <a:latin typeface="Century Gothic"/>
                <a:cs typeface="Century Gothic"/>
              </a:rPr>
              <a:t>il</a:t>
            </a:r>
            <a:r>
              <a:rPr sz="1100" spc="8" dirty="0">
                <a:solidFill>
                  <a:srgbClr val="404040"/>
                </a:solidFill>
                <a:latin typeface="Century Gothic"/>
                <a:cs typeface="Century Gothic"/>
              </a:rPr>
              <a:t> </a:t>
            </a:r>
            <a:r>
              <a:rPr sz="1100" dirty="0">
                <a:solidFill>
                  <a:srgbClr val="404040"/>
                </a:solidFill>
                <a:latin typeface="Century Gothic"/>
                <a:cs typeface="Century Gothic"/>
              </a:rPr>
              <a:t>display</a:t>
            </a:r>
            <a:r>
              <a:rPr sz="1100" spc="-41" dirty="0">
                <a:solidFill>
                  <a:srgbClr val="404040"/>
                </a:solidFill>
                <a:latin typeface="Century Gothic"/>
                <a:cs typeface="Century Gothic"/>
              </a:rPr>
              <a:t> </a:t>
            </a:r>
            <a:r>
              <a:rPr sz="1100" spc="4" dirty="0">
                <a:solidFill>
                  <a:srgbClr val="404040"/>
                </a:solidFill>
                <a:latin typeface="Century Gothic"/>
                <a:cs typeface="Century Gothic"/>
              </a:rPr>
              <a:t>semplice.</a:t>
            </a:r>
            <a:endParaRPr sz="1100" dirty="0">
              <a:solidFill>
                <a:prstClr val="black"/>
              </a:solidFill>
              <a:latin typeface="Century Gothic"/>
              <a:cs typeface="Century Gothic"/>
            </a:endParaRPr>
          </a:p>
        </p:txBody>
      </p:sp>
      <p:sp>
        <p:nvSpPr>
          <p:cNvPr id="15" name="CasellaDiTesto 14">
            <a:extLst>
              <a:ext uri="{FF2B5EF4-FFF2-40B4-BE49-F238E27FC236}">
                <a16:creationId xmlns:a16="http://schemas.microsoft.com/office/drawing/2014/main" id="{A2780476-6008-5C41-8427-26F48E455365}"/>
              </a:ext>
            </a:extLst>
          </p:cNvPr>
          <p:cNvSpPr txBox="1"/>
          <p:nvPr/>
        </p:nvSpPr>
        <p:spPr>
          <a:xfrm>
            <a:off x="184150" y="218318"/>
            <a:ext cx="5638800" cy="646331"/>
          </a:xfrm>
          <a:prstGeom prst="rect">
            <a:avLst/>
          </a:prstGeom>
          <a:noFill/>
        </p:spPr>
        <p:txBody>
          <a:bodyPr wrap="square" rtlCol="0">
            <a:spAutoFit/>
          </a:bodyPr>
          <a:lstStyle/>
          <a:p>
            <a:r>
              <a:rPr lang="it-IT" b="1" spc="-4" dirty="0">
                <a:solidFill>
                  <a:schemeClr val="bg1"/>
                </a:solidFill>
                <a:latin typeface="Century Gothic"/>
                <a:cs typeface="Century Gothic"/>
              </a:rPr>
              <a:t>La </a:t>
            </a:r>
            <a:r>
              <a:rPr lang="it-IT" b="1" spc="-8" dirty="0">
                <a:solidFill>
                  <a:schemeClr val="bg1"/>
                </a:solidFill>
                <a:latin typeface="Century Gothic"/>
                <a:cs typeface="Century Gothic"/>
              </a:rPr>
              <a:t>valutazione </a:t>
            </a:r>
            <a:r>
              <a:rPr lang="it-IT" b="1" spc="-4" dirty="0">
                <a:solidFill>
                  <a:schemeClr val="bg1"/>
                </a:solidFill>
                <a:latin typeface="Century Gothic"/>
                <a:cs typeface="Century Gothic"/>
              </a:rPr>
              <a:t>euristica </a:t>
            </a:r>
            <a:r>
              <a:rPr lang="it-IT" b="1" spc="-8" dirty="0">
                <a:solidFill>
                  <a:schemeClr val="bg1"/>
                </a:solidFill>
                <a:latin typeface="Century Gothic"/>
                <a:cs typeface="Century Gothic"/>
              </a:rPr>
              <a:t>è stata </a:t>
            </a:r>
            <a:r>
              <a:rPr lang="it-IT" b="1" spc="-11" dirty="0">
                <a:solidFill>
                  <a:schemeClr val="bg1"/>
                </a:solidFill>
                <a:latin typeface="Century Gothic"/>
                <a:cs typeface="Century Gothic"/>
              </a:rPr>
              <a:t>condotta </a:t>
            </a:r>
            <a:r>
              <a:rPr lang="it-IT" b="1" spc="-4" dirty="0">
                <a:solidFill>
                  <a:schemeClr val="bg1"/>
                </a:solidFill>
                <a:latin typeface="Century Gothic"/>
                <a:cs typeface="Century Gothic"/>
              </a:rPr>
              <a:t>in </a:t>
            </a:r>
            <a:r>
              <a:rPr lang="it-IT" b="1" spc="-8" dirty="0">
                <a:solidFill>
                  <a:schemeClr val="bg1"/>
                </a:solidFill>
                <a:latin typeface="Century Gothic"/>
                <a:cs typeface="Century Gothic"/>
              </a:rPr>
              <a:t>base alle </a:t>
            </a:r>
            <a:r>
              <a:rPr lang="it-IT" b="1" spc="-11" dirty="0">
                <a:solidFill>
                  <a:schemeClr val="bg1"/>
                </a:solidFill>
                <a:latin typeface="Century Gothic"/>
                <a:cs typeface="Century Gothic"/>
              </a:rPr>
              <a:t>otto </a:t>
            </a:r>
            <a:r>
              <a:rPr lang="it-IT" b="1" spc="-8" dirty="0">
                <a:solidFill>
                  <a:schemeClr val="bg1"/>
                </a:solidFill>
                <a:latin typeface="Century Gothic"/>
                <a:cs typeface="Century Gothic"/>
              </a:rPr>
              <a:t>regole d'oro di</a:t>
            </a:r>
            <a:r>
              <a:rPr lang="it-IT" b="1" spc="98" dirty="0">
                <a:solidFill>
                  <a:schemeClr val="bg1"/>
                </a:solidFill>
                <a:latin typeface="Century Gothic"/>
                <a:cs typeface="Century Gothic"/>
              </a:rPr>
              <a:t> </a:t>
            </a:r>
            <a:r>
              <a:rPr lang="it-IT" b="1" spc="-8" dirty="0">
                <a:solidFill>
                  <a:schemeClr val="bg1"/>
                </a:solidFill>
                <a:latin typeface="Century Gothic"/>
                <a:cs typeface="Century Gothic"/>
              </a:rPr>
              <a:t>Shneiderman</a:t>
            </a:r>
            <a:endParaRPr lang="it-IT" dirty="0">
              <a:solidFill>
                <a:schemeClr val="bg1"/>
              </a:solidFill>
            </a:endParaRPr>
          </a:p>
        </p:txBody>
      </p:sp>
      <p:pic>
        <p:nvPicPr>
          <p:cNvPr id="2" name="Immagine 1">
            <a:extLst>
              <a:ext uri="{FF2B5EF4-FFF2-40B4-BE49-F238E27FC236}">
                <a16:creationId xmlns:a16="http://schemas.microsoft.com/office/drawing/2014/main" id="{E2E341A2-4032-964F-B775-EF264C9BE8FA}"/>
              </a:ext>
            </a:extLst>
          </p:cNvPr>
          <p:cNvPicPr>
            <a:picLocks noChangeAspect="1"/>
          </p:cNvPicPr>
          <p:nvPr/>
        </p:nvPicPr>
        <p:blipFill>
          <a:blip r:embed="rId3"/>
          <a:stretch>
            <a:fillRect/>
          </a:stretch>
        </p:blipFill>
        <p:spPr>
          <a:xfrm>
            <a:off x="8119776" y="28937"/>
            <a:ext cx="1009800" cy="1009800"/>
          </a:xfrm>
          <a:prstGeom prst="rect">
            <a:avLst/>
          </a:prstGeom>
        </p:spPr>
      </p:pic>
    </p:spTree>
    <p:extLst>
      <p:ext uri="{BB962C8B-B14F-4D97-AF65-F5344CB8AC3E}">
        <p14:creationId xmlns:p14="http://schemas.microsoft.com/office/powerpoint/2010/main" val="155383389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AD6DEC-DF61-274F-A441-33FC3D5E8682}"/>
              </a:ext>
            </a:extLst>
          </p:cNvPr>
          <p:cNvSpPr>
            <a:spLocks noGrp="1"/>
          </p:cNvSpPr>
          <p:nvPr>
            <p:ph type="title"/>
          </p:nvPr>
        </p:nvSpPr>
        <p:spPr>
          <a:xfrm>
            <a:off x="1230117" y="152400"/>
            <a:ext cx="6683765" cy="960668"/>
          </a:xfrm>
        </p:spPr>
        <p:txBody>
          <a:bodyPr>
            <a:normAutofit/>
          </a:bodyPr>
          <a:lstStyle/>
          <a:p>
            <a:r>
              <a:rPr lang="it-IT" sz="3600" b="1" dirty="0">
                <a:solidFill>
                  <a:srgbClr val="00B050"/>
                </a:solidFill>
              </a:rPr>
              <a:t>Soluzione del Problema</a:t>
            </a:r>
          </a:p>
        </p:txBody>
      </p:sp>
      <p:sp>
        <p:nvSpPr>
          <p:cNvPr id="3" name="Segnaposto contenuto 2">
            <a:extLst>
              <a:ext uri="{FF2B5EF4-FFF2-40B4-BE49-F238E27FC236}">
                <a16:creationId xmlns:a16="http://schemas.microsoft.com/office/drawing/2014/main" id="{691981BD-0CFC-C24E-91A5-A35367A0D005}"/>
              </a:ext>
            </a:extLst>
          </p:cNvPr>
          <p:cNvSpPr>
            <a:spLocks noGrp="1"/>
          </p:cNvSpPr>
          <p:nvPr>
            <p:ph idx="1"/>
          </p:nvPr>
        </p:nvSpPr>
        <p:spPr>
          <a:xfrm>
            <a:off x="1230117" y="1928522"/>
            <a:ext cx="7783967" cy="4777078"/>
          </a:xfrm>
        </p:spPr>
        <p:txBody>
          <a:bodyPr>
            <a:normAutofit/>
          </a:bodyPr>
          <a:lstStyle/>
          <a:p>
            <a:pPr marL="0" indent="0">
              <a:buNone/>
            </a:pPr>
            <a:r>
              <a:rPr lang="it-IT" sz="2400" dirty="0"/>
              <a:t>Quindi, quel che si vuole realizzare è un sistema software, che sia in grado di facilitare la socializzazione, vincere il senso di isolamento e di inutilità̀ personale (autismo, stati paranoici, handicap fisici ) con appositi corsi per fornire le competenze necessarie per lo svolgimento di quest’attività di coltivazione da svolgere quotidianamente , tramite un suono di notifica. </a:t>
            </a:r>
          </a:p>
          <a:p>
            <a:pPr marL="0" indent="0">
              <a:buNone/>
            </a:pPr>
            <a:r>
              <a:rPr lang="it-IT" sz="2400" dirty="0"/>
              <a:t>Il sistema deve consentire l’inserimento delle persone, la visualizzazione delle piante più adatte, nonché́ gli strumenti e gli arnesi più adeguati da offrire ai pazienti, in relazione al loro problema e di visualizzare l’andamento quotidiano. </a:t>
            </a:r>
          </a:p>
          <a:p>
            <a:pPr marL="0" indent="0">
              <a:buNone/>
            </a:pPr>
            <a:endParaRPr lang="it-IT" dirty="0"/>
          </a:p>
        </p:txBody>
      </p:sp>
      <p:pic>
        <p:nvPicPr>
          <p:cNvPr id="4" name="Immagine 3">
            <a:extLst>
              <a:ext uri="{FF2B5EF4-FFF2-40B4-BE49-F238E27FC236}">
                <a16:creationId xmlns:a16="http://schemas.microsoft.com/office/drawing/2014/main" id="{FD5B6A4F-73CA-4D4E-BC32-7081D1CF22CB}"/>
              </a:ext>
            </a:extLst>
          </p:cNvPr>
          <p:cNvPicPr>
            <a:picLocks noChangeAspect="1"/>
          </p:cNvPicPr>
          <p:nvPr/>
        </p:nvPicPr>
        <p:blipFill>
          <a:blip r:embed="rId2"/>
          <a:stretch>
            <a:fillRect/>
          </a:stretch>
        </p:blipFill>
        <p:spPr>
          <a:xfrm>
            <a:off x="7988300" y="-783"/>
            <a:ext cx="1155700" cy="1155700"/>
          </a:xfrm>
          <a:prstGeom prst="rect">
            <a:avLst/>
          </a:prstGeom>
        </p:spPr>
      </p:pic>
    </p:spTree>
    <p:extLst>
      <p:ext uri="{BB962C8B-B14F-4D97-AF65-F5344CB8AC3E}">
        <p14:creationId xmlns:p14="http://schemas.microsoft.com/office/powerpoint/2010/main" val="69460386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90600" y="106857"/>
            <a:ext cx="4078605" cy="994984"/>
          </a:xfrm>
          <a:prstGeom prst="rect">
            <a:avLst/>
          </a:prstGeom>
        </p:spPr>
        <p:txBody>
          <a:bodyPr vert="horz" wrap="square" lIns="0" tIns="10001" rIns="0" bIns="0" rtlCol="0" anchor="ctr">
            <a:spAutoFit/>
          </a:bodyPr>
          <a:lstStyle/>
          <a:p>
            <a:pPr marL="9525" algn="r">
              <a:spcBef>
                <a:spcPts val="79"/>
              </a:spcBef>
            </a:pPr>
            <a:r>
              <a:rPr sz="3200" b="1" dirty="0">
                <a:solidFill>
                  <a:srgbClr val="00B415"/>
                </a:solidFill>
              </a:rPr>
              <a:t>Modifiche</a:t>
            </a:r>
            <a:r>
              <a:rPr sz="3200" b="1" spc="-53" dirty="0">
                <a:solidFill>
                  <a:srgbClr val="00B415"/>
                </a:solidFill>
              </a:rPr>
              <a:t> </a:t>
            </a:r>
            <a:r>
              <a:rPr sz="3200" b="1" dirty="0">
                <a:solidFill>
                  <a:srgbClr val="00B415"/>
                </a:solidFill>
              </a:rPr>
              <a:t>pre-implementazioni</a:t>
            </a:r>
          </a:p>
        </p:txBody>
      </p:sp>
      <p:graphicFrame>
        <p:nvGraphicFramePr>
          <p:cNvPr id="6" name="object 6"/>
          <p:cNvGraphicFramePr>
            <a:graphicFrameLocks noGrp="1"/>
          </p:cNvGraphicFramePr>
          <p:nvPr>
            <p:extLst>
              <p:ext uri="{D42A27DB-BD31-4B8C-83A1-F6EECF244321}">
                <p14:modId xmlns:p14="http://schemas.microsoft.com/office/powerpoint/2010/main" val="2590514033"/>
              </p:ext>
            </p:extLst>
          </p:nvPr>
        </p:nvGraphicFramePr>
        <p:xfrm>
          <a:off x="2057400" y="1600200"/>
          <a:ext cx="6686550" cy="4146313"/>
        </p:xfrm>
        <a:graphic>
          <a:graphicData uri="http://schemas.openxmlformats.org/drawingml/2006/table">
            <a:tbl>
              <a:tblPr firstRow="1" bandRow="1">
                <a:tableStyleId>{F2DE63D5-997A-4646-A377-4702673A728D}</a:tableStyleId>
              </a:tblPr>
              <a:tblGrid>
                <a:gridCol w="3810000">
                  <a:extLst>
                    <a:ext uri="{9D8B030D-6E8A-4147-A177-3AD203B41FA5}">
                      <a16:colId xmlns:a16="http://schemas.microsoft.com/office/drawing/2014/main" val="20000"/>
                    </a:ext>
                  </a:extLst>
                </a:gridCol>
                <a:gridCol w="2876550">
                  <a:extLst>
                    <a:ext uri="{9D8B030D-6E8A-4147-A177-3AD203B41FA5}">
                      <a16:colId xmlns:a16="http://schemas.microsoft.com/office/drawing/2014/main" val="20001"/>
                    </a:ext>
                  </a:extLst>
                </a:gridCol>
              </a:tblGrid>
              <a:tr h="796877">
                <a:tc>
                  <a:txBody>
                    <a:bodyPr/>
                    <a:lstStyle/>
                    <a:p>
                      <a:pPr marL="1069340">
                        <a:lnSpc>
                          <a:spcPts val="1885"/>
                        </a:lnSpc>
                      </a:pPr>
                      <a:r>
                        <a:rPr sz="1600" spc="-5" dirty="0"/>
                        <a:t>Modifiche </a:t>
                      </a:r>
                      <a:r>
                        <a:rPr sz="1600" dirty="0"/>
                        <a:t>da</a:t>
                      </a:r>
                      <a:r>
                        <a:rPr sz="1600" spc="-20" dirty="0"/>
                        <a:t> </a:t>
                      </a:r>
                      <a:r>
                        <a:rPr sz="1600" spc="-5" dirty="0"/>
                        <a:t>effettuare</a:t>
                      </a:r>
                      <a:endParaRPr sz="1600" dirty="0">
                        <a:latin typeface="Century Gothic"/>
                        <a:cs typeface="Century Gothic"/>
                      </a:endParaRPr>
                    </a:p>
                  </a:txBody>
                  <a:tcPr marL="0" marR="0" marT="0" marB="0"/>
                </a:tc>
                <a:tc>
                  <a:txBody>
                    <a:bodyPr/>
                    <a:lstStyle/>
                    <a:p>
                      <a:pPr marL="3810" algn="ctr">
                        <a:lnSpc>
                          <a:spcPts val="1885"/>
                        </a:lnSpc>
                      </a:pPr>
                      <a:r>
                        <a:rPr sz="1600" dirty="0"/>
                        <a:t>Priorità</a:t>
                      </a:r>
                      <a:endParaRPr sz="1600" dirty="0">
                        <a:latin typeface="Century Gothic"/>
                        <a:cs typeface="Century Gothic"/>
                      </a:endParaRPr>
                    </a:p>
                  </a:txBody>
                  <a:tcPr marL="0" marR="0" marT="0" marB="0"/>
                </a:tc>
                <a:extLst>
                  <a:ext uri="{0D108BD9-81ED-4DB2-BD59-A6C34878D82A}">
                    <a16:rowId xmlns:a16="http://schemas.microsoft.com/office/drawing/2014/main" val="10000"/>
                  </a:ext>
                </a:extLst>
              </a:tr>
              <a:tr h="739761">
                <a:tc>
                  <a:txBody>
                    <a:bodyPr/>
                    <a:lstStyle/>
                    <a:p>
                      <a:pPr marL="68580">
                        <a:lnSpc>
                          <a:spcPts val="1889"/>
                        </a:lnSpc>
                      </a:pPr>
                      <a:r>
                        <a:rPr sz="1600" b="1" dirty="0"/>
                        <a:t>Inserimento icona</a:t>
                      </a:r>
                      <a:r>
                        <a:rPr sz="1600" b="1" spc="-50" dirty="0"/>
                        <a:t> </a:t>
                      </a:r>
                      <a:r>
                        <a:rPr sz="1600" b="1" dirty="0"/>
                        <a:t>HOME</a:t>
                      </a:r>
                      <a:endParaRPr sz="1600" b="1" dirty="0">
                        <a:latin typeface="Century Gothic"/>
                        <a:cs typeface="Century Gothic"/>
                      </a:endParaRPr>
                    </a:p>
                  </a:txBody>
                  <a:tcPr marL="0" marR="0" marT="0" marB="0"/>
                </a:tc>
                <a:tc>
                  <a:txBody>
                    <a:bodyPr/>
                    <a:lstStyle/>
                    <a:p>
                      <a:pPr marL="635" algn="ctr">
                        <a:lnSpc>
                          <a:spcPts val="1889"/>
                        </a:lnSpc>
                      </a:pPr>
                      <a:r>
                        <a:rPr lang="it-IT" sz="1600" b="1" spc="-15" dirty="0">
                          <a:solidFill>
                            <a:schemeClr val="accent3">
                              <a:lumMod val="75000"/>
                            </a:schemeClr>
                          </a:solidFill>
                        </a:rPr>
                        <a:t>Alta </a:t>
                      </a:r>
                      <a:endParaRPr sz="1600" b="1" dirty="0">
                        <a:solidFill>
                          <a:schemeClr val="accent3">
                            <a:lumMod val="75000"/>
                          </a:schemeClr>
                        </a:solidFill>
                        <a:latin typeface="Century Gothic"/>
                        <a:cs typeface="Century Gothic"/>
                      </a:endParaRPr>
                    </a:p>
                  </a:txBody>
                  <a:tcPr marL="0" marR="0" marT="0" marB="0"/>
                </a:tc>
                <a:extLst>
                  <a:ext uri="{0D108BD9-81ED-4DB2-BD59-A6C34878D82A}">
                    <a16:rowId xmlns:a16="http://schemas.microsoft.com/office/drawing/2014/main" val="10001"/>
                  </a:ext>
                </a:extLst>
              </a:tr>
              <a:tr h="977962">
                <a:tc>
                  <a:txBody>
                    <a:bodyPr/>
                    <a:lstStyle/>
                    <a:p>
                      <a:pPr marL="68580">
                        <a:lnSpc>
                          <a:spcPts val="1889"/>
                        </a:lnSpc>
                      </a:pPr>
                      <a:r>
                        <a:rPr sz="1600" b="1" dirty="0"/>
                        <a:t>Sostituzione della mansione/attività</a:t>
                      </a:r>
                      <a:r>
                        <a:rPr sz="1600" b="1" spc="-65" dirty="0"/>
                        <a:t> </a:t>
                      </a:r>
                      <a:r>
                        <a:rPr sz="1600" b="1" dirty="0"/>
                        <a:t>da</a:t>
                      </a:r>
                    </a:p>
                    <a:p>
                      <a:pPr marL="68580">
                        <a:lnSpc>
                          <a:spcPct val="100000"/>
                        </a:lnSpc>
                      </a:pPr>
                      <a:r>
                        <a:rPr lang="it-IT" sz="1600" b="1" spc="-5" dirty="0"/>
                        <a:t>i</a:t>
                      </a:r>
                      <a:r>
                        <a:rPr sz="1600" b="1" spc="-5" dirty="0"/>
                        <a:t>nserire</a:t>
                      </a:r>
                      <a:r>
                        <a:rPr lang="it-IT" sz="1600" b="1" spc="-5" dirty="0"/>
                        <a:t> c</a:t>
                      </a:r>
                      <a:r>
                        <a:rPr sz="1600" b="1" dirty="0"/>
                        <a:t>on</a:t>
                      </a:r>
                      <a:r>
                        <a:rPr sz="1600" b="1" spc="-5" dirty="0"/>
                        <a:t> </a:t>
                      </a:r>
                      <a:r>
                        <a:rPr sz="1600" b="1" dirty="0"/>
                        <a:t>immagine</a:t>
                      </a:r>
                      <a:endParaRPr sz="1600" b="1" dirty="0">
                        <a:latin typeface="Century Gothic"/>
                        <a:cs typeface="Century Gothic"/>
                      </a:endParaRPr>
                    </a:p>
                  </a:txBody>
                  <a:tcPr marL="0" marR="0" marT="0" marB="0"/>
                </a:tc>
                <a:tc>
                  <a:txBody>
                    <a:bodyPr/>
                    <a:lstStyle/>
                    <a:p>
                      <a:pPr marL="635" algn="ctr">
                        <a:lnSpc>
                          <a:spcPts val="1889"/>
                        </a:lnSpc>
                      </a:pPr>
                      <a:r>
                        <a:rPr lang="it-IT" sz="1600" b="1" spc="-15" dirty="0">
                          <a:solidFill>
                            <a:schemeClr val="accent3">
                              <a:lumMod val="75000"/>
                            </a:schemeClr>
                          </a:solidFill>
                        </a:rPr>
                        <a:t>Media </a:t>
                      </a:r>
                      <a:endParaRPr sz="1600" b="1" dirty="0">
                        <a:solidFill>
                          <a:schemeClr val="accent3">
                            <a:lumMod val="75000"/>
                          </a:schemeClr>
                        </a:solidFill>
                        <a:latin typeface="Century Gothic"/>
                        <a:cs typeface="Century Gothic"/>
                      </a:endParaRPr>
                    </a:p>
                  </a:txBody>
                  <a:tcPr marL="0" marR="0" marT="0" marB="0"/>
                </a:tc>
                <a:extLst>
                  <a:ext uri="{0D108BD9-81ED-4DB2-BD59-A6C34878D82A}">
                    <a16:rowId xmlns:a16="http://schemas.microsoft.com/office/drawing/2014/main" val="10002"/>
                  </a:ext>
                </a:extLst>
              </a:tr>
              <a:tr h="891853">
                <a:tc>
                  <a:txBody>
                    <a:bodyPr/>
                    <a:lstStyle/>
                    <a:p>
                      <a:pPr marL="68580">
                        <a:lnSpc>
                          <a:spcPts val="1895"/>
                        </a:lnSpc>
                      </a:pPr>
                      <a:r>
                        <a:rPr sz="1600" b="1" dirty="0"/>
                        <a:t>Modifica</a:t>
                      </a:r>
                      <a:r>
                        <a:rPr sz="1600" b="1" spc="-5" dirty="0"/>
                        <a:t> Pulsanti</a:t>
                      </a:r>
                      <a:endParaRPr sz="1600" b="1" dirty="0">
                        <a:latin typeface="Century Gothic"/>
                        <a:cs typeface="Century Gothic"/>
                      </a:endParaRPr>
                    </a:p>
                  </a:txBody>
                  <a:tcPr marL="0" marR="0" marT="0" marB="0"/>
                </a:tc>
                <a:tc>
                  <a:txBody>
                    <a:bodyPr/>
                    <a:lstStyle/>
                    <a:p>
                      <a:pPr marL="635" algn="ctr">
                        <a:lnSpc>
                          <a:spcPts val="1895"/>
                        </a:lnSpc>
                      </a:pPr>
                      <a:r>
                        <a:rPr lang="it-IT" sz="1600" b="1" spc="-15" dirty="0">
                          <a:solidFill>
                            <a:schemeClr val="accent3">
                              <a:lumMod val="75000"/>
                            </a:schemeClr>
                          </a:solidFill>
                        </a:rPr>
                        <a:t>Media </a:t>
                      </a:r>
                      <a:endParaRPr sz="1600" b="1" dirty="0">
                        <a:solidFill>
                          <a:schemeClr val="accent3">
                            <a:lumMod val="75000"/>
                          </a:schemeClr>
                        </a:solidFill>
                        <a:latin typeface="Century Gothic"/>
                        <a:cs typeface="Century Gothic"/>
                      </a:endParaRPr>
                    </a:p>
                  </a:txBody>
                  <a:tcPr marL="0" marR="0" marT="0" marB="0"/>
                </a:tc>
                <a:extLst>
                  <a:ext uri="{0D108BD9-81ED-4DB2-BD59-A6C34878D82A}">
                    <a16:rowId xmlns:a16="http://schemas.microsoft.com/office/drawing/2014/main" val="10003"/>
                  </a:ext>
                </a:extLst>
              </a:tr>
              <a:tr h="739860">
                <a:tc>
                  <a:txBody>
                    <a:bodyPr/>
                    <a:lstStyle/>
                    <a:p>
                      <a:pPr marL="68580">
                        <a:lnSpc>
                          <a:spcPts val="1900"/>
                        </a:lnSpc>
                      </a:pPr>
                      <a:r>
                        <a:rPr sz="1600" b="1" dirty="0"/>
                        <a:t>Revisionare</a:t>
                      </a:r>
                      <a:r>
                        <a:rPr sz="1600" b="1" spc="-20" dirty="0"/>
                        <a:t> </a:t>
                      </a:r>
                      <a:r>
                        <a:rPr sz="1600" b="1" spc="-5" dirty="0"/>
                        <a:t>flusso</a:t>
                      </a:r>
                      <a:endParaRPr sz="1600" b="1" dirty="0">
                        <a:latin typeface="Century Gothic"/>
                        <a:cs typeface="Century Gothic"/>
                      </a:endParaRPr>
                    </a:p>
                  </a:txBody>
                  <a:tcPr marL="0" marR="0" marT="0" marB="0"/>
                </a:tc>
                <a:tc>
                  <a:txBody>
                    <a:bodyPr/>
                    <a:lstStyle/>
                    <a:p>
                      <a:pPr marL="635" algn="ctr">
                        <a:lnSpc>
                          <a:spcPts val="1900"/>
                        </a:lnSpc>
                      </a:pPr>
                      <a:r>
                        <a:rPr lang="it-IT" sz="1600" b="1" dirty="0">
                          <a:solidFill>
                            <a:schemeClr val="accent3">
                              <a:lumMod val="75000"/>
                            </a:schemeClr>
                          </a:solidFill>
                        </a:rPr>
                        <a:t>Media </a:t>
                      </a:r>
                      <a:endParaRPr sz="1600" b="1" dirty="0">
                        <a:solidFill>
                          <a:schemeClr val="accent3">
                            <a:lumMod val="75000"/>
                          </a:schemeClr>
                        </a:solidFill>
                        <a:latin typeface="Century Gothic"/>
                        <a:cs typeface="Century Gothic"/>
                      </a:endParaRPr>
                    </a:p>
                  </a:txBody>
                  <a:tcPr marL="0" marR="0" marT="0" marB="0"/>
                </a:tc>
                <a:extLst>
                  <a:ext uri="{0D108BD9-81ED-4DB2-BD59-A6C34878D82A}">
                    <a16:rowId xmlns:a16="http://schemas.microsoft.com/office/drawing/2014/main" val="10004"/>
                  </a:ext>
                </a:extLst>
              </a:tr>
            </a:tbl>
          </a:graphicData>
        </a:graphic>
      </p:graphicFrame>
      <p:pic>
        <p:nvPicPr>
          <p:cNvPr id="2" name="Immagine 1">
            <a:extLst>
              <a:ext uri="{FF2B5EF4-FFF2-40B4-BE49-F238E27FC236}">
                <a16:creationId xmlns:a16="http://schemas.microsoft.com/office/drawing/2014/main" id="{B1B97BF7-B897-324E-8C9E-C4EA2528918B}"/>
              </a:ext>
            </a:extLst>
          </p:cNvPr>
          <p:cNvPicPr>
            <a:picLocks noChangeAspect="1"/>
          </p:cNvPicPr>
          <p:nvPr/>
        </p:nvPicPr>
        <p:blipFill>
          <a:blip r:embed="rId3"/>
          <a:stretch>
            <a:fillRect/>
          </a:stretch>
        </p:blipFill>
        <p:spPr>
          <a:xfrm>
            <a:off x="7924800" y="0"/>
            <a:ext cx="1155700" cy="1155700"/>
          </a:xfrm>
          <a:prstGeom prst="rect">
            <a:avLst/>
          </a:prstGeom>
        </p:spPr>
      </p:pic>
    </p:spTree>
    <p:extLst>
      <p:ext uri="{BB962C8B-B14F-4D97-AF65-F5344CB8AC3E}">
        <p14:creationId xmlns:p14="http://schemas.microsoft.com/office/powerpoint/2010/main" val="297004282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E050C3-6D7D-4747-B0E1-EAA8FA1DAB68}"/>
              </a:ext>
            </a:extLst>
          </p:cNvPr>
          <p:cNvSpPr>
            <a:spLocks noGrp="1"/>
          </p:cNvSpPr>
          <p:nvPr>
            <p:ph type="title"/>
          </p:nvPr>
        </p:nvSpPr>
        <p:spPr>
          <a:xfrm>
            <a:off x="-1524000" y="84137"/>
            <a:ext cx="8229600" cy="1143000"/>
          </a:xfrm>
        </p:spPr>
        <p:txBody>
          <a:bodyPr/>
          <a:lstStyle/>
          <a:p>
            <a:r>
              <a:rPr lang="it-IT" b="1" dirty="0">
                <a:solidFill>
                  <a:srgbClr val="00B050"/>
                </a:solidFill>
              </a:rPr>
              <a:t>Fasi del progetto</a:t>
            </a:r>
          </a:p>
        </p:txBody>
      </p:sp>
      <p:graphicFrame>
        <p:nvGraphicFramePr>
          <p:cNvPr id="4" name="Segnaposto contenuto 3">
            <a:extLst>
              <a:ext uri="{FF2B5EF4-FFF2-40B4-BE49-F238E27FC236}">
                <a16:creationId xmlns:a16="http://schemas.microsoft.com/office/drawing/2014/main" id="{0F363D3C-DAD7-8F44-BDC2-571F1E52CDA2}"/>
              </a:ext>
            </a:extLst>
          </p:cNvPr>
          <p:cNvGraphicFramePr>
            <a:graphicFrameLocks noGrp="1"/>
          </p:cNvGraphicFramePr>
          <p:nvPr>
            <p:ph idx="1"/>
            <p:extLst>
              <p:ext uri="{D42A27DB-BD31-4B8C-83A1-F6EECF244321}">
                <p14:modId xmlns:p14="http://schemas.microsoft.com/office/powerpoint/2010/main" val="3481727871"/>
              </p:ext>
            </p:extLst>
          </p:nvPr>
        </p:nvGraphicFramePr>
        <p:xfrm>
          <a:off x="762000" y="16764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magine 4">
            <a:extLst>
              <a:ext uri="{FF2B5EF4-FFF2-40B4-BE49-F238E27FC236}">
                <a16:creationId xmlns:a16="http://schemas.microsoft.com/office/drawing/2014/main" id="{D74BC960-F11C-3340-8FC6-AB4DF9B8ACE8}"/>
              </a:ext>
            </a:extLst>
          </p:cNvPr>
          <p:cNvPicPr>
            <a:picLocks noChangeAspect="1"/>
          </p:cNvPicPr>
          <p:nvPr/>
        </p:nvPicPr>
        <p:blipFill>
          <a:blip r:embed="rId7"/>
          <a:stretch>
            <a:fillRect/>
          </a:stretch>
        </p:blipFill>
        <p:spPr>
          <a:xfrm>
            <a:off x="8019326" y="84137"/>
            <a:ext cx="969380" cy="969380"/>
          </a:xfrm>
          <a:prstGeom prst="rect">
            <a:avLst/>
          </a:prstGeom>
        </p:spPr>
      </p:pic>
    </p:spTree>
    <p:extLst>
      <p:ext uri="{BB962C8B-B14F-4D97-AF65-F5344CB8AC3E}">
        <p14:creationId xmlns:p14="http://schemas.microsoft.com/office/powerpoint/2010/main" val="66783313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B3C58-D5DD-CF44-9064-A28CFD324057}"/>
              </a:ext>
            </a:extLst>
          </p:cNvPr>
          <p:cNvSpPr>
            <a:spLocks noGrp="1"/>
          </p:cNvSpPr>
          <p:nvPr>
            <p:ph type="title"/>
          </p:nvPr>
        </p:nvSpPr>
        <p:spPr>
          <a:xfrm>
            <a:off x="-685800" y="156368"/>
            <a:ext cx="3733800" cy="1150937"/>
          </a:xfrm>
        </p:spPr>
        <p:txBody>
          <a:bodyPr/>
          <a:lstStyle/>
          <a:p>
            <a:r>
              <a:rPr lang="it-IT" b="1" dirty="0">
                <a:solidFill>
                  <a:srgbClr val="C00000"/>
                </a:solidFill>
              </a:rPr>
              <a:t>Fase 1</a:t>
            </a:r>
          </a:p>
        </p:txBody>
      </p:sp>
      <p:sp>
        <p:nvSpPr>
          <p:cNvPr id="3" name="Segnaposto contenuto 2">
            <a:extLst>
              <a:ext uri="{FF2B5EF4-FFF2-40B4-BE49-F238E27FC236}">
                <a16:creationId xmlns:a16="http://schemas.microsoft.com/office/drawing/2014/main" id="{F8C29AC8-5B62-344F-9C7E-55914E08815B}"/>
              </a:ext>
            </a:extLst>
          </p:cNvPr>
          <p:cNvSpPr>
            <a:spLocks noGrp="1"/>
          </p:cNvSpPr>
          <p:nvPr>
            <p:ph idx="1"/>
          </p:nvPr>
        </p:nvSpPr>
        <p:spPr>
          <a:xfrm>
            <a:off x="1524000" y="1600200"/>
            <a:ext cx="8229600" cy="4525963"/>
          </a:xfrm>
        </p:spPr>
        <p:txBody>
          <a:bodyPr/>
          <a:lstStyle/>
          <a:p>
            <a:r>
              <a:rPr lang="it-IT" b="1" dirty="0">
                <a:solidFill>
                  <a:srgbClr val="00B050"/>
                </a:solidFill>
              </a:rPr>
              <a:t>Miglioramenti rispetto al prototipo</a:t>
            </a:r>
          </a:p>
          <a:p>
            <a:pPr marL="0" indent="0">
              <a:buNone/>
            </a:pPr>
            <a:endParaRPr lang="it-IT" dirty="0"/>
          </a:p>
        </p:txBody>
      </p:sp>
      <p:pic>
        <p:nvPicPr>
          <p:cNvPr id="4" name="Immagine 3">
            <a:extLst>
              <a:ext uri="{FF2B5EF4-FFF2-40B4-BE49-F238E27FC236}">
                <a16:creationId xmlns:a16="http://schemas.microsoft.com/office/drawing/2014/main" id="{36220107-3B77-3A41-B5F8-D682262A179C}"/>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2328660487"/>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349CD18-2FE1-EA40-A6FC-9DD75EF55029}"/>
              </a:ext>
            </a:extLst>
          </p:cNvPr>
          <p:cNvPicPr>
            <a:picLocks noChangeAspect="1"/>
          </p:cNvPicPr>
          <p:nvPr/>
        </p:nvPicPr>
        <p:blipFill>
          <a:blip r:embed="rId3"/>
          <a:stretch>
            <a:fillRect/>
          </a:stretch>
        </p:blipFill>
        <p:spPr>
          <a:xfrm>
            <a:off x="8019326" y="84137"/>
            <a:ext cx="969380" cy="969380"/>
          </a:xfrm>
          <a:prstGeom prst="rect">
            <a:avLst/>
          </a:prstGeom>
        </p:spPr>
      </p:pic>
      <p:pic>
        <p:nvPicPr>
          <p:cNvPr id="9" name="Immagine 8">
            <a:extLst>
              <a:ext uri="{FF2B5EF4-FFF2-40B4-BE49-F238E27FC236}">
                <a16:creationId xmlns:a16="http://schemas.microsoft.com/office/drawing/2014/main" id="{2321E156-435D-8748-9AC0-1B1BC5D41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371600"/>
            <a:ext cx="4953000" cy="4545557"/>
          </a:xfrm>
          <a:prstGeom prst="rect">
            <a:avLst/>
          </a:prstGeom>
          <a:effectLst>
            <a:outerShdw blurRad="50800" dist="50800" dir="5400000" algn="ctr" rotWithShape="0">
              <a:srgbClr val="000000"/>
            </a:outerShdw>
          </a:effectLst>
        </p:spPr>
      </p:pic>
      <p:pic>
        <p:nvPicPr>
          <p:cNvPr id="13" name="Segnaposto contenuto 3">
            <a:extLst>
              <a:ext uri="{FF2B5EF4-FFF2-40B4-BE49-F238E27FC236}">
                <a16:creationId xmlns:a16="http://schemas.microsoft.com/office/drawing/2014/main" id="{180D6CC7-4EAC-BD4A-A034-927F288D395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571999" y="1371600"/>
            <a:ext cx="4539205" cy="4653923"/>
          </a:xfrm>
          <a:prstGeom prst="rect">
            <a:avLst/>
          </a:prstGeom>
        </p:spPr>
      </p:pic>
      <p:cxnSp>
        <p:nvCxnSpPr>
          <p:cNvPr id="15" name="Connettore 2 14">
            <a:extLst>
              <a:ext uri="{FF2B5EF4-FFF2-40B4-BE49-F238E27FC236}">
                <a16:creationId xmlns:a16="http://schemas.microsoft.com/office/drawing/2014/main" id="{8CEAC5A3-7D5D-DC44-A395-65FE42A38DB7}"/>
              </a:ext>
            </a:extLst>
          </p:cNvPr>
          <p:cNvCxnSpPr>
            <a:cxnSpLocks/>
          </p:cNvCxnSpPr>
          <p:nvPr/>
        </p:nvCxnSpPr>
        <p:spPr>
          <a:xfrm>
            <a:off x="3962400" y="4038600"/>
            <a:ext cx="10668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6771728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3B0B03-C529-EC4E-8941-77BE275D8CF9}"/>
              </a:ext>
            </a:extLst>
          </p:cNvPr>
          <p:cNvSpPr>
            <a:spLocks noGrp="1"/>
          </p:cNvSpPr>
          <p:nvPr>
            <p:ph type="title"/>
          </p:nvPr>
        </p:nvSpPr>
        <p:spPr>
          <a:xfrm>
            <a:off x="-2438400" y="23149"/>
            <a:ext cx="10210800" cy="1143000"/>
          </a:xfrm>
        </p:spPr>
        <p:txBody>
          <a:bodyPr>
            <a:noAutofit/>
          </a:bodyPr>
          <a:lstStyle/>
          <a:p>
            <a:r>
              <a:rPr lang="it-IT" sz="4000" b="1" dirty="0">
                <a:solidFill>
                  <a:srgbClr val="00B050"/>
                </a:solidFill>
              </a:rPr>
              <a:t>Miglioramenti </a:t>
            </a:r>
            <a:br>
              <a:rPr lang="it-IT" sz="4000" b="1" dirty="0">
                <a:solidFill>
                  <a:srgbClr val="00B050"/>
                </a:solidFill>
              </a:rPr>
            </a:br>
            <a:r>
              <a:rPr lang="it-IT" sz="4000" b="1" dirty="0">
                <a:solidFill>
                  <a:srgbClr val="00B050"/>
                </a:solidFill>
              </a:rPr>
              <a:t>rispetto al prototipo</a:t>
            </a:r>
            <a:endParaRPr lang="it-IT" sz="4000" dirty="0">
              <a:solidFill>
                <a:srgbClr val="00B050"/>
              </a:solidFill>
            </a:endParaRPr>
          </a:p>
        </p:txBody>
      </p:sp>
      <p:sp>
        <p:nvSpPr>
          <p:cNvPr id="3" name="Segnaposto contenuto 2">
            <a:extLst>
              <a:ext uri="{FF2B5EF4-FFF2-40B4-BE49-F238E27FC236}">
                <a16:creationId xmlns:a16="http://schemas.microsoft.com/office/drawing/2014/main" id="{6A457494-F349-FB41-B5CF-BCB9C4842681}"/>
              </a:ext>
            </a:extLst>
          </p:cNvPr>
          <p:cNvSpPr>
            <a:spLocks noGrp="1"/>
          </p:cNvSpPr>
          <p:nvPr>
            <p:ph idx="1"/>
          </p:nvPr>
        </p:nvSpPr>
        <p:spPr>
          <a:xfrm>
            <a:off x="4094544" y="2335946"/>
            <a:ext cx="5029200" cy="3382963"/>
          </a:xfrm>
        </p:spPr>
        <p:txBody>
          <a:bodyPr>
            <a:normAutofit/>
          </a:bodyPr>
          <a:lstStyle/>
          <a:p>
            <a:pPr marL="0" indent="0">
              <a:buNone/>
            </a:pPr>
            <a:r>
              <a:rPr lang="it-IT" sz="2400" b="1" dirty="0">
                <a:solidFill>
                  <a:srgbClr val="C00000"/>
                </a:solidFill>
              </a:rPr>
              <a:t>2. L’icona</a:t>
            </a:r>
          </a:p>
          <a:p>
            <a:pPr marL="0" indent="0">
              <a:buNone/>
            </a:pPr>
            <a:r>
              <a:rPr lang="it-IT" sz="2000" dirty="0">
                <a:solidFill>
                  <a:srgbClr val="C00000"/>
                </a:solidFill>
              </a:rPr>
              <a:t>L’icona è stata rimossa accanto la parola </a:t>
            </a:r>
            <a:r>
              <a:rPr lang="it-IT" sz="2000" i="1" dirty="0">
                <a:solidFill>
                  <a:srgbClr val="C00000"/>
                </a:solidFill>
              </a:rPr>
              <a:t>Login</a:t>
            </a:r>
            <a:r>
              <a:rPr lang="it-IT" sz="2000" dirty="0">
                <a:solidFill>
                  <a:srgbClr val="C00000"/>
                </a:solidFill>
              </a:rPr>
              <a:t>. </a:t>
            </a:r>
            <a:endParaRPr lang="it-IT" sz="2000" dirty="0"/>
          </a:p>
        </p:txBody>
      </p:sp>
      <p:pic>
        <p:nvPicPr>
          <p:cNvPr id="4" name="Immagine 3">
            <a:extLst>
              <a:ext uri="{FF2B5EF4-FFF2-40B4-BE49-F238E27FC236}">
                <a16:creationId xmlns:a16="http://schemas.microsoft.com/office/drawing/2014/main" id="{E10F3818-CA07-264B-9C89-943413FE2E8D}"/>
              </a:ext>
            </a:extLst>
          </p:cNvPr>
          <p:cNvPicPr>
            <a:picLocks noChangeAspect="1"/>
          </p:cNvPicPr>
          <p:nvPr/>
        </p:nvPicPr>
        <p:blipFill>
          <a:blip r:embed="rId2"/>
          <a:stretch>
            <a:fillRect/>
          </a:stretch>
        </p:blipFill>
        <p:spPr>
          <a:xfrm>
            <a:off x="8032830" y="115517"/>
            <a:ext cx="969380" cy="969380"/>
          </a:xfrm>
          <a:prstGeom prst="rect">
            <a:avLst/>
          </a:prstGeom>
        </p:spPr>
      </p:pic>
      <p:sp>
        <p:nvSpPr>
          <p:cNvPr id="6" name="CasellaDiTesto 5">
            <a:extLst>
              <a:ext uri="{FF2B5EF4-FFF2-40B4-BE49-F238E27FC236}">
                <a16:creationId xmlns:a16="http://schemas.microsoft.com/office/drawing/2014/main" id="{7F0F9A7A-FF58-BB40-A7FC-FCF510F69682}"/>
              </a:ext>
            </a:extLst>
          </p:cNvPr>
          <p:cNvSpPr txBox="1"/>
          <p:nvPr/>
        </p:nvSpPr>
        <p:spPr>
          <a:xfrm>
            <a:off x="1600200" y="1230756"/>
            <a:ext cx="6428772" cy="1077218"/>
          </a:xfrm>
          <a:prstGeom prst="rect">
            <a:avLst/>
          </a:prstGeom>
          <a:noFill/>
        </p:spPr>
        <p:txBody>
          <a:bodyPr wrap="square" rtlCol="0">
            <a:spAutoFit/>
          </a:bodyPr>
          <a:lstStyle/>
          <a:p>
            <a:pPr marL="342900" indent="-342900">
              <a:buAutoNum type="arabicPeriod"/>
            </a:pPr>
            <a:r>
              <a:rPr lang="it-IT" sz="2400" b="1" dirty="0">
                <a:solidFill>
                  <a:schemeClr val="accent2"/>
                </a:solidFill>
              </a:rPr>
              <a:t>Add Screen </a:t>
            </a:r>
          </a:p>
          <a:p>
            <a:r>
              <a:rPr lang="it-IT" sz="2000" dirty="0">
                <a:solidFill>
                  <a:schemeClr val="accent2"/>
                </a:solidFill>
              </a:rPr>
              <a:t>Ogni pagina ha un </a:t>
            </a:r>
            <a:r>
              <a:rPr lang="it-IT" sz="2000" i="1" dirty="0">
                <a:solidFill>
                  <a:schemeClr val="accent2"/>
                </a:solidFill>
              </a:rPr>
              <a:t>Screen</a:t>
            </a:r>
            <a:r>
              <a:rPr lang="it-IT" sz="2000" dirty="0">
                <a:solidFill>
                  <a:schemeClr val="accent2"/>
                </a:solidFill>
              </a:rPr>
              <a:t> dalla sua posizione iniziale, sulla sinistra, e posizionata in alto. </a:t>
            </a:r>
            <a:endParaRPr lang="it-IT" sz="2000" dirty="0"/>
          </a:p>
        </p:txBody>
      </p:sp>
      <p:sp>
        <p:nvSpPr>
          <p:cNvPr id="7" name="CasellaDiTesto 6">
            <a:extLst>
              <a:ext uri="{FF2B5EF4-FFF2-40B4-BE49-F238E27FC236}">
                <a16:creationId xmlns:a16="http://schemas.microsoft.com/office/drawing/2014/main" id="{3BB5D0B5-BA63-A74F-AB3D-3EC4CF3BF0A8}"/>
              </a:ext>
            </a:extLst>
          </p:cNvPr>
          <p:cNvSpPr txBox="1"/>
          <p:nvPr/>
        </p:nvSpPr>
        <p:spPr>
          <a:xfrm>
            <a:off x="1579944" y="3423213"/>
            <a:ext cx="3962400" cy="1384995"/>
          </a:xfrm>
          <a:prstGeom prst="rect">
            <a:avLst/>
          </a:prstGeom>
          <a:noFill/>
        </p:spPr>
        <p:txBody>
          <a:bodyPr wrap="square" rtlCol="0">
            <a:spAutoFit/>
          </a:bodyPr>
          <a:lstStyle/>
          <a:p>
            <a:r>
              <a:rPr lang="it-IT" sz="2400" b="1" dirty="0">
                <a:solidFill>
                  <a:srgbClr val="FFC000"/>
                </a:solidFill>
              </a:rPr>
              <a:t>3. Modifica dell’immagine</a:t>
            </a:r>
          </a:p>
          <a:p>
            <a:r>
              <a:rPr lang="it-IT" sz="2000" dirty="0">
                <a:solidFill>
                  <a:srgbClr val="FFC000"/>
                </a:solidFill>
              </a:rPr>
              <a:t>Abbiamo modificato l’immagine, inserendo il </a:t>
            </a:r>
            <a:r>
              <a:rPr lang="it-IT" sz="2000" i="1" dirty="0">
                <a:solidFill>
                  <a:srgbClr val="FFC000"/>
                </a:solidFill>
              </a:rPr>
              <a:t>logo</a:t>
            </a:r>
            <a:r>
              <a:rPr lang="it-IT" sz="2000" dirty="0">
                <a:solidFill>
                  <a:srgbClr val="FFC000"/>
                </a:solidFill>
              </a:rPr>
              <a:t> della nostra applicazione.</a:t>
            </a:r>
          </a:p>
        </p:txBody>
      </p:sp>
      <p:sp>
        <p:nvSpPr>
          <p:cNvPr id="8" name="CasellaDiTesto 7">
            <a:extLst>
              <a:ext uri="{FF2B5EF4-FFF2-40B4-BE49-F238E27FC236}">
                <a16:creationId xmlns:a16="http://schemas.microsoft.com/office/drawing/2014/main" id="{C06D2AD3-D4AC-FE40-B333-3A757BB0616B}"/>
              </a:ext>
            </a:extLst>
          </p:cNvPr>
          <p:cNvSpPr txBox="1"/>
          <p:nvPr/>
        </p:nvSpPr>
        <p:spPr>
          <a:xfrm>
            <a:off x="4952518" y="4648200"/>
            <a:ext cx="3456972" cy="1384995"/>
          </a:xfrm>
          <a:prstGeom prst="rect">
            <a:avLst/>
          </a:prstGeom>
          <a:noFill/>
        </p:spPr>
        <p:txBody>
          <a:bodyPr wrap="square" rtlCol="0">
            <a:spAutoFit/>
          </a:bodyPr>
          <a:lstStyle/>
          <a:p>
            <a:r>
              <a:rPr lang="it-IT" sz="2000" b="1" dirty="0">
                <a:solidFill>
                  <a:schemeClr val="accent6">
                    <a:lumMod val="50000"/>
                  </a:schemeClr>
                </a:solidFill>
              </a:rPr>
              <a:t>4</a:t>
            </a:r>
            <a:r>
              <a:rPr lang="it-IT" sz="2400" b="1" dirty="0">
                <a:solidFill>
                  <a:schemeClr val="accent6">
                    <a:lumMod val="50000"/>
                  </a:schemeClr>
                </a:solidFill>
              </a:rPr>
              <a:t>. Modifica del Button </a:t>
            </a:r>
          </a:p>
          <a:p>
            <a:r>
              <a:rPr lang="it-IT" sz="2000" dirty="0">
                <a:solidFill>
                  <a:schemeClr val="accent6">
                    <a:lumMod val="50000"/>
                  </a:schemeClr>
                </a:solidFill>
              </a:rPr>
              <a:t>Scelta diversa del colore , posizionata sotto la TextBox Password.</a:t>
            </a:r>
          </a:p>
        </p:txBody>
      </p:sp>
    </p:spTree>
    <p:extLst>
      <p:ext uri="{BB962C8B-B14F-4D97-AF65-F5344CB8AC3E}">
        <p14:creationId xmlns:p14="http://schemas.microsoft.com/office/powerpoint/2010/main" val="891739892"/>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A324864-5F47-0845-AC34-FDB570E43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3732258" cy="5410200"/>
          </a:xfrm>
          <a:prstGeom prst="rect">
            <a:avLst/>
          </a:prstGeom>
        </p:spPr>
      </p:pic>
      <p:pic>
        <p:nvPicPr>
          <p:cNvPr id="13" name="Immagine 12">
            <a:extLst>
              <a:ext uri="{FF2B5EF4-FFF2-40B4-BE49-F238E27FC236}">
                <a16:creationId xmlns:a16="http://schemas.microsoft.com/office/drawing/2014/main" id="{F38DDB88-DCA6-D44D-9D94-6E5DA96D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59711"/>
            <a:ext cx="4371178" cy="5562600"/>
          </a:xfrm>
          <a:prstGeom prst="rect">
            <a:avLst/>
          </a:prstGeom>
        </p:spPr>
      </p:pic>
      <p:cxnSp>
        <p:nvCxnSpPr>
          <p:cNvPr id="15" name="Connettore 2 14">
            <a:extLst>
              <a:ext uri="{FF2B5EF4-FFF2-40B4-BE49-F238E27FC236}">
                <a16:creationId xmlns:a16="http://schemas.microsoft.com/office/drawing/2014/main" id="{698C9EAB-21C1-844F-8AD3-37ED0D90CB95}"/>
              </a:ext>
            </a:extLst>
          </p:cNvPr>
          <p:cNvCxnSpPr/>
          <p:nvPr/>
        </p:nvCxnSpPr>
        <p:spPr>
          <a:xfrm>
            <a:off x="4038600" y="3657600"/>
            <a:ext cx="8382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6" name="Immagine 15">
            <a:extLst>
              <a:ext uri="{FF2B5EF4-FFF2-40B4-BE49-F238E27FC236}">
                <a16:creationId xmlns:a16="http://schemas.microsoft.com/office/drawing/2014/main" id="{FC68E300-49FA-F841-BF0A-C1A3EB2A8A34}"/>
              </a:ext>
            </a:extLst>
          </p:cNvPr>
          <p:cNvPicPr>
            <a:picLocks noChangeAspect="1"/>
          </p:cNvPicPr>
          <p:nvPr/>
        </p:nvPicPr>
        <p:blipFill>
          <a:blip r:embed="rId4"/>
          <a:stretch>
            <a:fillRect/>
          </a:stretch>
        </p:blipFill>
        <p:spPr>
          <a:xfrm>
            <a:off x="8032830" y="115517"/>
            <a:ext cx="969380" cy="969380"/>
          </a:xfrm>
          <a:prstGeom prst="rect">
            <a:avLst/>
          </a:prstGeom>
        </p:spPr>
      </p:pic>
    </p:spTree>
    <p:extLst>
      <p:ext uri="{BB962C8B-B14F-4D97-AF65-F5344CB8AC3E}">
        <p14:creationId xmlns:p14="http://schemas.microsoft.com/office/powerpoint/2010/main" val="135596783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9025E7-4763-494C-9FB0-AE114ACA273F}"/>
              </a:ext>
            </a:extLst>
          </p:cNvPr>
          <p:cNvSpPr>
            <a:spLocks noGrp="1"/>
          </p:cNvSpPr>
          <p:nvPr>
            <p:ph type="title"/>
          </p:nvPr>
        </p:nvSpPr>
        <p:spPr>
          <a:xfrm>
            <a:off x="-1524000" y="0"/>
            <a:ext cx="8229600" cy="1143000"/>
          </a:xfrm>
        </p:spPr>
        <p:txBody>
          <a:bodyPr>
            <a:normAutofit fontScale="90000"/>
          </a:bodyPr>
          <a:lstStyle/>
          <a:p>
            <a:r>
              <a:rPr lang="it-IT" b="1" dirty="0">
                <a:solidFill>
                  <a:srgbClr val="00B050"/>
                </a:solidFill>
              </a:rPr>
              <a:t>Miglioramenti </a:t>
            </a:r>
            <a:br>
              <a:rPr lang="it-IT" b="1" dirty="0">
                <a:solidFill>
                  <a:srgbClr val="00B050"/>
                </a:solidFill>
              </a:rPr>
            </a:br>
            <a:r>
              <a:rPr lang="it-IT" b="1" dirty="0">
                <a:solidFill>
                  <a:srgbClr val="00B050"/>
                </a:solidFill>
              </a:rPr>
              <a:t>rispetto al prototipo</a:t>
            </a:r>
            <a:endParaRPr lang="it-IT" dirty="0"/>
          </a:p>
        </p:txBody>
      </p:sp>
      <p:sp>
        <p:nvSpPr>
          <p:cNvPr id="4" name="Rettangolo 3">
            <a:extLst>
              <a:ext uri="{FF2B5EF4-FFF2-40B4-BE49-F238E27FC236}">
                <a16:creationId xmlns:a16="http://schemas.microsoft.com/office/drawing/2014/main" id="{4B1ADEA9-6895-0942-A031-393D7EA0A6C0}"/>
              </a:ext>
            </a:extLst>
          </p:cNvPr>
          <p:cNvSpPr/>
          <p:nvPr/>
        </p:nvSpPr>
        <p:spPr>
          <a:xfrm>
            <a:off x="1981200" y="1851624"/>
            <a:ext cx="4572000" cy="1569660"/>
          </a:xfrm>
          <a:prstGeom prst="rect">
            <a:avLst/>
          </a:prstGeom>
        </p:spPr>
        <p:txBody>
          <a:bodyPr>
            <a:spAutoFit/>
          </a:bodyPr>
          <a:lstStyle/>
          <a:p>
            <a:r>
              <a:rPr lang="it-IT" sz="2000" b="1" dirty="0">
                <a:solidFill>
                  <a:srgbClr val="FFC000"/>
                </a:solidFill>
              </a:rPr>
              <a:t>1.</a:t>
            </a:r>
            <a:r>
              <a:rPr lang="it-IT" sz="2400" b="1" dirty="0">
                <a:solidFill>
                  <a:srgbClr val="FFC000"/>
                </a:solidFill>
              </a:rPr>
              <a:t> Modifica dell’immagine</a:t>
            </a:r>
          </a:p>
          <a:p>
            <a:r>
              <a:rPr lang="it-IT" sz="2400" dirty="0">
                <a:solidFill>
                  <a:srgbClr val="FFC000"/>
                </a:solidFill>
              </a:rPr>
              <a:t>Abbiamo modificato l’immagine, inserendo il </a:t>
            </a:r>
            <a:r>
              <a:rPr lang="it-IT" sz="2400" i="1" dirty="0">
                <a:solidFill>
                  <a:srgbClr val="FFC000"/>
                </a:solidFill>
              </a:rPr>
              <a:t>logo</a:t>
            </a:r>
            <a:r>
              <a:rPr lang="it-IT" sz="2400" dirty="0">
                <a:solidFill>
                  <a:srgbClr val="FFC000"/>
                </a:solidFill>
              </a:rPr>
              <a:t> della nostra applicazione.</a:t>
            </a:r>
          </a:p>
        </p:txBody>
      </p:sp>
      <p:sp>
        <p:nvSpPr>
          <p:cNvPr id="5" name="CasellaDiTesto 4">
            <a:extLst>
              <a:ext uri="{FF2B5EF4-FFF2-40B4-BE49-F238E27FC236}">
                <a16:creationId xmlns:a16="http://schemas.microsoft.com/office/drawing/2014/main" id="{D31A5ED9-051F-824F-AD11-C2DB71ABDE8D}"/>
              </a:ext>
            </a:extLst>
          </p:cNvPr>
          <p:cNvSpPr txBox="1"/>
          <p:nvPr/>
        </p:nvSpPr>
        <p:spPr>
          <a:xfrm>
            <a:off x="4267200" y="4122192"/>
            <a:ext cx="4267200" cy="1200329"/>
          </a:xfrm>
          <a:prstGeom prst="rect">
            <a:avLst/>
          </a:prstGeom>
          <a:noFill/>
        </p:spPr>
        <p:txBody>
          <a:bodyPr wrap="square" rtlCol="0">
            <a:spAutoFit/>
          </a:bodyPr>
          <a:lstStyle/>
          <a:p>
            <a:r>
              <a:rPr lang="it-IT" sz="2400" b="1" dirty="0">
                <a:solidFill>
                  <a:schemeClr val="bg2">
                    <a:lumMod val="10000"/>
                  </a:schemeClr>
                </a:solidFill>
              </a:rPr>
              <a:t>2.. Modica font e colore Testo</a:t>
            </a:r>
          </a:p>
          <a:p>
            <a:r>
              <a:rPr lang="it-IT" sz="2400" dirty="0"/>
              <a:t>Abbiamo modificato il colore e il font del </a:t>
            </a:r>
            <a:r>
              <a:rPr lang="it-IT" sz="2400" i="1" dirty="0"/>
              <a:t>Testo</a:t>
            </a:r>
          </a:p>
        </p:txBody>
      </p:sp>
      <p:pic>
        <p:nvPicPr>
          <p:cNvPr id="6" name="Immagine 5">
            <a:extLst>
              <a:ext uri="{FF2B5EF4-FFF2-40B4-BE49-F238E27FC236}">
                <a16:creationId xmlns:a16="http://schemas.microsoft.com/office/drawing/2014/main" id="{C20FE809-54BF-1A48-A03B-11CCAB518E4D}"/>
              </a:ext>
            </a:extLst>
          </p:cNvPr>
          <p:cNvPicPr>
            <a:picLocks noChangeAspect="1"/>
          </p:cNvPicPr>
          <p:nvPr/>
        </p:nvPicPr>
        <p:blipFill>
          <a:blip r:embed="rId2"/>
          <a:stretch>
            <a:fillRect/>
          </a:stretch>
        </p:blipFill>
        <p:spPr>
          <a:xfrm>
            <a:off x="8032830" y="115517"/>
            <a:ext cx="969380" cy="969380"/>
          </a:xfrm>
          <a:prstGeom prst="rect">
            <a:avLst/>
          </a:prstGeom>
        </p:spPr>
      </p:pic>
    </p:spTree>
    <p:extLst>
      <p:ext uri="{BB962C8B-B14F-4D97-AF65-F5344CB8AC3E}">
        <p14:creationId xmlns:p14="http://schemas.microsoft.com/office/powerpoint/2010/main" val="138728519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36C92FF-DDE9-834F-BC47-C20148147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838" y="1219200"/>
            <a:ext cx="4008699" cy="5502776"/>
          </a:xfrm>
          <a:prstGeom prst="rect">
            <a:avLst/>
          </a:prstGeom>
        </p:spPr>
      </p:pic>
      <p:pic>
        <p:nvPicPr>
          <p:cNvPr id="8" name="Immagine 7">
            <a:extLst>
              <a:ext uri="{FF2B5EF4-FFF2-40B4-BE49-F238E27FC236}">
                <a16:creationId xmlns:a16="http://schemas.microsoft.com/office/drawing/2014/main" id="{393CDC17-6E94-0F4F-9392-531A2818F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19200"/>
            <a:ext cx="3429000" cy="5331317"/>
          </a:xfrm>
          <a:prstGeom prst="rect">
            <a:avLst/>
          </a:prstGeom>
        </p:spPr>
      </p:pic>
      <p:cxnSp>
        <p:nvCxnSpPr>
          <p:cNvPr id="10" name="Connettore 2 9">
            <a:extLst>
              <a:ext uri="{FF2B5EF4-FFF2-40B4-BE49-F238E27FC236}">
                <a16:creationId xmlns:a16="http://schemas.microsoft.com/office/drawing/2014/main" id="{E68F5D4A-54EB-E14A-A6E1-AB892EF0C2F3}"/>
              </a:ext>
            </a:extLst>
          </p:cNvPr>
          <p:cNvCxnSpPr>
            <a:cxnSpLocks/>
          </p:cNvCxnSpPr>
          <p:nvPr/>
        </p:nvCxnSpPr>
        <p:spPr>
          <a:xfrm>
            <a:off x="4191000" y="3810000"/>
            <a:ext cx="85652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Immagine 11">
            <a:extLst>
              <a:ext uri="{FF2B5EF4-FFF2-40B4-BE49-F238E27FC236}">
                <a16:creationId xmlns:a16="http://schemas.microsoft.com/office/drawing/2014/main" id="{C1297377-2040-B947-95CC-9B2727F1ACF3}"/>
              </a:ext>
            </a:extLst>
          </p:cNvPr>
          <p:cNvPicPr>
            <a:picLocks noChangeAspect="1"/>
          </p:cNvPicPr>
          <p:nvPr/>
        </p:nvPicPr>
        <p:blipFill>
          <a:blip r:embed="rId4"/>
          <a:stretch>
            <a:fillRect/>
          </a:stretch>
        </p:blipFill>
        <p:spPr>
          <a:xfrm>
            <a:off x="8032830" y="115517"/>
            <a:ext cx="969380" cy="969380"/>
          </a:xfrm>
          <a:prstGeom prst="rect">
            <a:avLst/>
          </a:prstGeom>
        </p:spPr>
      </p:pic>
    </p:spTree>
    <p:extLst>
      <p:ext uri="{BB962C8B-B14F-4D97-AF65-F5344CB8AC3E}">
        <p14:creationId xmlns:p14="http://schemas.microsoft.com/office/powerpoint/2010/main" val="85231994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F735C9-3D96-744F-891E-16E37F89E44C}"/>
              </a:ext>
            </a:extLst>
          </p:cNvPr>
          <p:cNvSpPr>
            <a:spLocks noGrp="1"/>
          </p:cNvSpPr>
          <p:nvPr>
            <p:ph type="title"/>
          </p:nvPr>
        </p:nvSpPr>
        <p:spPr>
          <a:xfrm>
            <a:off x="-1219200" y="0"/>
            <a:ext cx="8229600" cy="1143000"/>
          </a:xfrm>
        </p:spPr>
        <p:txBody>
          <a:bodyPr>
            <a:normAutofit fontScale="90000"/>
          </a:bodyPr>
          <a:lstStyle/>
          <a:p>
            <a:r>
              <a:rPr lang="it-IT" b="1" dirty="0">
                <a:solidFill>
                  <a:srgbClr val="00B050"/>
                </a:solidFill>
              </a:rPr>
              <a:t>Miglioramenti </a:t>
            </a:r>
            <a:br>
              <a:rPr lang="it-IT" b="1" dirty="0">
                <a:solidFill>
                  <a:srgbClr val="00B050"/>
                </a:solidFill>
              </a:rPr>
            </a:br>
            <a:r>
              <a:rPr lang="it-IT" b="1" dirty="0">
                <a:solidFill>
                  <a:srgbClr val="00B050"/>
                </a:solidFill>
              </a:rPr>
              <a:t>rispetto al prototipo</a:t>
            </a:r>
            <a:endParaRPr lang="it-IT" dirty="0"/>
          </a:p>
        </p:txBody>
      </p:sp>
      <p:pic>
        <p:nvPicPr>
          <p:cNvPr id="4" name="Immagine 3">
            <a:extLst>
              <a:ext uri="{FF2B5EF4-FFF2-40B4-BE49-F238E27FC236}">
                <a16:creationId xmlns:a16="http://schemas.microsoft.com/office/drawing/2014/main" id="{17261B66-2768-9F47-94E5-36A1FD664685}"/>
              </a:ext>
            </a:extLst>
          </p:cNvPr>
          <p:cNvPicPr>
            <a:picLocks noChangeAspect="1"/>
          </p:cNvPicPr>
          <p:nvPr/>
        </p:nvPicPr>
        <p:blipFill>
          <a:blip r:embed="rId2"/>
          <a:stretch>
            <a:fillRect/>
          </a:stretch>
        </p:blipFill>
        <p:spPr>
          <a:xfrm>
            <a:off x="8032830" y="115517"/>
            <a:ext cx="969380" cy="969380"/>
          </a:xfrm>
          <a:prstGeom prst="rect">
            <a:avLst/>
          </a:prstGeom>
        </p:spPr>
      </p:pic>
      <p:sp>
        <p:nvSpPr>
          <p:cNvPr id="5" name="Rettangolo 4">
            <a:extLst>
              <a:ext uri="{FF2B5EF4-FFF2-40B4-BE49-F238E27FC236}">
                <a16:creationId xmlns:a16="http://schemas.microsoft.com/office/drawing/2014/main" id="{6EE5E419-B346-7344-B917-BF4299C356F1}"/>
              </a:ext>
            </a:extLst>
          </p:cNvPr>
          <p:cNvSpPr/>
          <p:nvPr/>
        </p:nvSpPr>
        <p:spPr>
          <a:xfrm>
            <a:off x="1600200" y="1370667"/>
            <a:ext cx="4572000" cy="1569660"/>
          </a:xfrm>
          <a:prstGeom prst="rect">
            <a:avLst/>
          </a:prstGeom>
        </p:spPr>
        <p:txBody>
          <a:bodyPr>
            <a:spAutoFit/>
          </a:bodyPr>
          <a:lstStyle/>
          <a:p>
            <a:pPr>
              <a:buAutoNum type="arabicPeriod"/>
            </a:pPr>
            <a:r>
              <a:rPr lang="it-IT" sz="2400" b="1" dirty="0">
                <a:solidFill>
                  <a:schemeClr val="accent2"/>
                </a:solidFill>
              </a:rPr>
              <a:t>Add Screen </a:t>
            </a:r>
          </a:p>
          <a:p>
            <a:r>
              <a:rPr lang="it-IT" sz="2400" dirty="0">
                <a:solidFill>
                  <a:schemeClr val="accent2"/>
                </a:solidFill>
              </a:rPr>
              <a:t>Ogni pagina ha un </a:t>
            </a:r>
            <a:r>
              <a:rPr lang="it-IT" sz="2400" i="1" dirty="0">
                <a:solidFill>
                  <a:schemeClr val="accent2"/>
                </a:solidFill>
              </a:rPr>
              <a:t>Screen</a:t>
            </a:r>
            <a:r>
              <a:rPr lang="it-IT" sz="2400" dirty="0">
                <a:solidFill>
                  <a:schemeClr val="accent2"/>
                </a:solidFill>
              </a:rPr>
              <a:t> dalla sua posizione iniziale, sulla sinistra, e posizionata in alto. </a:t>
            </a:r>
            <a:endParaRPr lang="it-IT" sz="2400" dirty="0"/>
          </a:p>
        </p:txBody>
      </p:sp>
      <p:sp>
        <p:nvSpPr>
          <p:cNvPr id="6" name="Rettangolo 5">
            <a:extLst>
              <a:ext uri="{FF2B5EF4-FFF2-40B4-BE49-F238E27FC236}">
                <a16:creationId xmlns:a16="http://schemas.microsoft.com/office/drawing/2014/main" id="{B58E3531-577D-C348-8A6F-E96ABFB0DC7D}"/>
              </a:ext>
            </a:extLst>
          </p:cNvPr>
          <p:cNvSpPr/>
          <p:nvPr/>
        </p:nvSpPr>
        <p:spPr>
          <a:xfrm>
            <a:off x="5486400" y="5187291"/>
            <a:ext cx="4572000" cy="1569660"/>
          </a:xfrm>
          <a:prstGeom prst="rect">
            <a:avLst/>
          </a:prstGeom>
        </p:spPr>
        <p:txBody>
          <a:bodyPr>
            <a:spAutoFit/>
          </a:bodyPr>
          <a:lstStyle/>
          <a:p>
            <a:r>
              <a:rPr lang="it-IT" sz="2400" b="1" dirty="0">
                <a:solidFill>
                  <a:schemeClr val="accent6">
                    <a:lumMod val="50000"/>
                  </a:schemeClr>
                </a:solidFill>
              </a:rPr>
              <a:t>4. Modifica del Button </a:t>
            </a:r>
          </a:p>
          <a:p>
            <a:r>
              <a:rPr lang="it-IT" sz="2400" dirty="0">
                <a:solidFill>
                  <a:schemeClr val="accent6">
                    <a:lumMod val="50000"/>
                  </a:schemeClr>
                </a:solidFill>
              </a:rPr>
              <a:t>Scelta diversa del colore , posizionata sotto la </a:t>
            </a:r>
            <a:r>
              <a:rPr lang="it-IT" sz="2400" i="1" dirty="0">
                <a:solidFill>
                  <a:schemeClr val="accent6">
                    <a:lumMod val="50000"/>
                  </a:schemeClr>
                </a:solidFill>
              </a:rPr>
              <a:t>TextBox Password.</a:t>
            </a:r>
          </a:p>
        </p:txBody>
      </p:sp>
      <p:sp>
        <p:nvSpPr>
          <p:cNvPr id="8" name="Rettangolo 7">
            <a:extLst>
              <a:ext uri="{FF2B5EF4-FFF2-40B4-BE49-F238E27FC236}">
                <a16:creationId xmlns:a16="http://schemas.microsoft.com/office/drawing/2014/main" id="{21C5BC3B-FF12-C74C-AA27-F71B3CD3078D}"/>
              </a:ext>
            </a:extLst>
          </p:cNvPr>
          <p:cNvSpPr/>
          <p:nvPr/>
        </p:nvSpPr>
        <p:spPr>
          <a:xfrm>
            <a:off x="4436962" y="2890848"/>
            <a:ext cx="4572000" cy="1200329"/>
          </a:xfrm>
          <a:prstGeom prst="rect">
            <a:avLst/>
          </a:prstGeom>
        </p:spPr>
        <p:txBody>
          <a:bodyPr>
            <a:spAutoFit/>
          </a:bodyPr>
          <a:lstStyle/>
          <a:p>
            <a:r>
              <a:rPr lang="it-IT" sz="2400" b="1" dirty="0">
                <a:solidFill>
                  <a:schemeClr val="bg2">
                    <a:lumMod val="25000"/>
                  </a:schemeClr>
                </a:solidFill>
              </a:rPr>
              <a:t>2. Modifica del BackgroundColor</a:t>
            </a:r>
          </a:p>
          <a:p>
            <a:r>
              <a:rPr lang="it-IT" sz="2400" dirty="0">
                <a:solidFill>
                  <a:schemeClr val="bg2">
                    <a:lumMod val="25000"/>
                  </a:schemeClr>
                </a:solidFill>
              </a:rPr>
              <a:t>Abbiamo scelto un tinta unita </a:t>
            </a:r>
            <a:r>
              <a:rPr lang="it-IT" sz="2400" i="1" dirty="0">
                <a:solidFill>
                  <a:schemeClr val="bg2">
                    <a:lumMod val="25000"/>
                  </a:schemeClr>
                </a:solidFill>
              </a:rPr>
              <a:t>Green .</a:t>
            </a:r>
            <a:endParaRPr lang="it-IT" sz="2400" i="1" dirty="0"/>
          </a:p>
        </p:txBody>
      </p:sp>
      <p:sp>
        <p:nvSpPr>
          <p:cNvPr id="9" name="CasellaDiTesto 8">
            <a:extLst>
              <a:ext uri="{FF2B5EF4-FFF2-40B4-BE49-F238E27FC236}">
                <a16:creationId xmlns:a16="http://schemas.microsoft.com/office/drawing/2014/main" id="{CAF9C269-D20E-7348-BD7D-B214F7102E45}"/>
              </a:ext>
            </a:extLst>
          </p:cNvPr>
          <p:cNvSpPr txBox="1"/>
          <p:nvPr/>
        </p:nvSpPr>
        <p:spPr>
          <a:xfrm>
            <a:off x="1371600" y="4053329"/>
            <a:ext cx="4572000" cy="1200329"/>
          </a:xfrm>
          <a:prstGeom prst="rect">
            <a:avLst/>
          </a:prstGeom>
          <a:noFill/>
        </p:spPr>
        <p:txBody>
          <a:bodyPr wrap="square" rtlCol="0">
            <a:spAutoFit/>
          </a:bodyPr>
          <a:lstStyle/>
          <a:p>
            <a:r>
              <a:rPr lang="it-IT" sz="2400" b="1" dirty="0">
                <a:solidFill>
                  <a:srgbClr val="7030A0"/>
                </a:solidFill>
              </a:rPr>
              <a:t>3. Aggiunta del DatePicker</a:t>
            </a:r>
          </a:p>
          <a:p>
            <a:r>
              <a:rPr lang="it-IT" sz="2400" dirty="0">
                <a:solidFill>
                  <a:srgbClr val="7030A0"/>
                </a:solidFill>
              </a:rPr>
              <a:t>Abbiamo aggiunto il </a:t>
            </a:r>
            <a:r>
              <a:rPr lang="it-IT" sz="2400" i="1" dirty="0">
                <a:solidFill>
                  <a:srgbClr val="7030A0"/>
                </a:solidFill>
              </a:rPr>
              <a:t>Date Picker</a:t>
            </a:r>
            <a:r>
              <a:rPr lang="it-IT" sz="2400" dirty="0">
                <a:solidFill>
                  <a:srgbClr val="7030A0"/>
                </a:solidFill>
              </a:rPr>
              <a:t>, rimuovendo il </a:t>
            </a:r>
            <a:r>
              <a:rPr lang="it-IT" sz="2400" i="1" dirty="0">
                <a:solidFill>
                  <a:srgbClr val="7030A0"/>
                </a:solidFill>
              </a:rPr>
              <a:t>Calendar Picker.</a:t>
            </a:r>
          </a:p>
        </p:txBody>
      </p:sp>
    </p:spTree>
    <p:extLst>
      <p:ext uri="{BB962C8B-B14F-4D97-AF65-F5344CB8AC3E}">
        <p14:creationId xmlns:p14="http://schemas.microsoft.com/office/powerpoint/2010/main" val="83090278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5CB7EBD-EDAD-F345-8561-54208DF18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272381"/>
            <a:ext cx="3635795" cy="5181600"/>
          </a:xfrm>
          <a:prstGeom prst="rect">
            <a:avLst/>
          </a:prstGeom>
        </p:spPr>
      </p:pic>
      <p:pic>
        <p:nvPicPr>
          <p:cNvPr id="7" name="Immagine 6">
            <a:extLst>
              <a:ext uri="{FF2B5EF4-FFF2-40B4-BE49-F238E27FC236}">
                <a16:creationId xmlns:a16="http://schemas.microsoft.com/office/drawing/2014/main" id="{323774F4-C022-ED46-AB99-34396504D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35" y="1342235"/>
            <a:ext cx="3429000" cy="5087632"/>
          </a:xfrm>
          <a:prstGeom prst="rect">
            <a:avLst/>
          </a:prstGeom>
        </p:spPr>
      </p:pic>
      <p:cxnSp>
        <p:nvCxnSpPr>
          <p:cNvPr id="9" name="Connettore 2 8">
            <a:extLst>
              <a:ext uri="{FF2B5EF4-FFF2-40B4-BE49-F238E27FC236}">
                <a16:creationId xmlns:a16="http://schemas.microsoft.com/office/drawing/2014/main" id="{E23BCE69-EC2B-874B-800B-31809B254597}"/>
              </a:ext>
            </a:extLst>
          </p:cNvPr>
          <p:cNvCxnSpPr>
            <a:cxnSpLocks/>
          </p:cNvCxnSpPr>
          <p:nvPr/>
        </p:nvCxnSpPr>
        <p:spPr>
          <a:xfrm>
            <a:off x="4214735" y="3429000"/>
            <a:ext cx="111926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1" name="Immagine 10">
            <a:extLst>
              <a:ext uri="{FF2B5EF4-FFF2-40B4-BE49-F238E27FC236}">
                <a16:creationId xmlns:a16="http://schemas.microsoft.com/office/drawing/2014/main" id="{F000572F-D8EA-6949-80D8-9E64D61F01AB}"/>
              </a:ext>
            </a:extLst>
          </p:cNvPr>
          <p:cNvPicPr>
            <a:picLocks noChangeAspect="1"/>
          </p:cNvPicPr>
          <p:nvPr/>
        </p:nvPicPr>
        <p:blipFill>
          <a:blip r:embed="rId4"/>
          <a:stretch>
            <a:fillRect/>
          </a:stretch>
        </p:blipFill>
        <p:spPr>
          <a:xfrm>
            <a:off x="8032830" y="115517"/>
            <a:ext cx="969380" cy="969380"/>
          </a:xfrm>
          <a:prstGeom prst="rect">
            <a:avLst/>
          </a:prstGeom>
        </p:spPr>
      </p:pic>
    </p:spTree>
    <p:extLst>
      <p:ext uri="{BB962C8B-B14F-4D97-AF65-F5344CB8AC3E}">
        <p14:creationId xmlns:p14="http://schemas.microsoft.com/office/powerpoint/2010/main" val="233766793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3B64BB-D19A-0D47-BB66-D62DAF4E7A67}"/>
              </a:ext>
            </a:extLst>
          </p:cNvPr>
          <p:cNvSpPr>
            <a:spLocks noGrp="1"/>
          </p:cNvSpPr>
          <p:nvPr>
            <p:ph type="title"/>
          </p:nvPr>
        </p:nvSpPr>
        <p:spPr>
          <a:xfrm>
            <a:off x="115558" y="245832"/>
            <a:ext cx="6683765" cy="960668"/>
          </a:xfrm>
        </p:spPr>
        <p:txBody>
          <a:bodyPr>
            <a:noAutofit/>
          </a:bodyPr>
          <a:lstStyle/>
          <a:p>
            <a:r>
              <a:rPr lang="it-IT" sz="2800" b="1" dirty="0">
                <a:solidFill>
                  <a:srgbClr val="00B050"/>
                </a:solidFill>
              </a:rPr>
              <a:t>Analisi del contesto- Processo di sviluppo dei personaggi e dei loro obiettivi </a:t>
            </a:r>
            <a:br>
              <a:rPr lang="it-IT" sz="2800" dirty="0">
                <a:solidFill>
                  <a:srgbClr val="00B050"/>
                </a:solidFill>
              </a:rPr>
            </a:br>
            <a:endParaRPr lang="it-IT" sz="2800" dirty="0">
              <a:solidFill>
                <a:srgbClr val="00B050"/>
              </a:solidFill>
            </a:endParaRPr>
          </a:p>
        </p:txBody>
      </p:sp>
      <p:sp>
        <p:nvSpPr>
          <p:cNvPr id="3" name="Segnaposto contenuto 2">
            <a:extLst>
              <a:ext uri="{FF2B5EF4-FFF2-40B4-BE49-F238E27FC236}">
                <a16:creationId xmlns:a16="http://schemas.microsoft.com/office/drawing/2014/main" id="{7CE4663B-CE65-304A-9CFB-929AD6539EB1}"/>
              </a:ext>
            </a:extLst>
          </p:cNvPr>
          <p:cNvSpPr>
            <a:spLocks noGrp="1"/>
          </p:cNvSpPr>
          <p:nvPr>
            <p:ph idx="1"/>
          </p:nvPr>
        </p:nvSpPr>
        <p:spPr>
          <a:xfrm>
            <a:off x="998732" y="1524000"/>
            <a:ext cx="8145268" cy="4325727"/>
          </a:xfrm>
        </p:spPr>
        <p:txBody>
          <a:bodyPr/>
          <a:lstStyle/>
          <a:p>
            <a:pPr marL="0" indent="0">
              <a:buNone/>
            </a:pPr>
            <a:r>
              <a:rPr lang="it-IT" sz="2000" dirty="0"/>
              <a:t>In base a varie relazioni e ricerche nel contesto, siamo riusciti ad identificare alcuni casi in cui il nostro software può andare a migliorare. le</a:t>
            </a:r>
            <a:br>
              <a:rPr lang="it-IT" sz="2000" dirty="0"/>
            </a:br>
            <a:r>
              <a:rPr lang="it-IT" sz="2000" dirty="0"/>
              <a:t>capacità motorie e di salute, ma soprattutto stabilità mentale.</a:t>
            </a:r>
            <a:br>
              <a:rPr lang="it-IT" sz="2000" dirty="0"/>
            </a:br>
            <a:r>
              <a:rPr lang="it-IT" sz="2000" dirty="0"/>
              <a:t>Il software dovrà essere utilizzato, rispettivamente dalle persone che hanno problematiche e difficoltà psico-mentale e psico-fisiche. </a:t>
            </a:r>
          </a:p>
          <a:p>
            <a:pPr marL="0" indent="0">
              <a:buNone/>
            </a:pPr>
            <a:r>
              <a:rPr lang="it-IT" sz="2000" dirty="0"/>
              <a:t>Al fine di individuare informazioni utili a delineare i profili utenti, abbiamo deciso di intervistare vari soggetti per capire ciò che i potenziali utenti vorrebbero vedere in un design, individuandone esigenze e task </a:t>
            </a:r>
          </a:p>
          <a:p>
            <a:r>
              <a:rPr lang="it-IT" sz="2000" dirty="0"/>
              <a:t>cosa i potenziali utenti vorrebbero vedere in un design, individuandone esigenze e task  </a:t>
            </a:r>
          </a:p>
          <a:p>
            <a:r>
              <a:rPr lang="it-IT" sz="2000" dirty="0"/>
              <a:t>facendo attenzione ad individuare anche quelli meno frequenti:</a:t>
            </a:r>
          </a:p>
          <a:p>
            <a:pPr marL="0" indent="0">
              <a:buNone/>
            </a:pPr>
            <a:endParaRPr lang="it-IT" sz="2000" dirty="0"/>
          </a:p>
          <a:p>
            <a:endParaRPr lang="it-IT" dirty="0"/>
          </a:p>
        </p:txBody>
      </p:sp>
      <p:pic>
        <p:nvPicPr>
          <p:cNvPr id="4" name="Immagine 3">
            <a:extLst>
              <a:ext uri="{FF2B5EF4-FFF2-40B4-BE49-F238E27FC236}">
                <a16:creationId xmlns:a16="http://schemas.microsoft.com/office/drawing/2014/main" id="{B7EC8549-5C1C-C84A-94CC-5E48982B1713}"/>
              </a:ext>
            </a:extLst>
          </p:cNvPr>
          <p:cNvPicPr>
            <a:picLocks noChangeAspect="1"/>
          </p:cNvPicPr>
          <p:nvPr/>
        </p:nvPicPr>
        <p:blipFill>
          <a:blip r:embed="rId2"/>
          <a:stretch>
            <a:fillRect/>
          </a:stretch>
        </p:blipFill>
        <p:spPr>
          <a:xfrm>
            <a:off x="8003733" y="0"/>
            <a:ext cx="1155700" cy="1155700"/>
          </a:xfrm>
          <a:prstGeom prst="rect">
            <a:avLst/>
          </a:prstGeom>
        </p:spPr>
      </p:pic>
    </p:spTree>
    <p:extLst>
      <p:ext uri="{BB962C8B-B14F-4D97-AF65-F5344CB8AC3E}">
        <p14:creationId xmlns:p14="http://schemas.microsoft.com/office/powerpoint/2010/main" val="1659936115"/>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22F97-E6D4-4843-9998-0A93FD34BB16}"/>
              </a:ext>
            </a:extLst>
          </p:cNvPr>
          <p:cNvSpPr>
            <a:spLocks noGrp="1"/>
          </p:cNvSpPr>
          <p:nvPr>
            <p:ph type="title"/>
          </p:nvPr>
        </p:nvSpPr>
        <p:spPr>
          <a:xfrm>
            <a:off x="-1295400" y="15433"/>
            <a:ext cx="8229600" cy="1143000"/>
          </a:xfrm>
        </p:spPr>
        <p:txBody>
          <a:bodyPr>
            <a:normAutofit fontScale="90000"/>
          </a:bodyPr>
          <a:lstStyle/>
          <a:p>
            <a:r>
              <a:rPr lang="it-IT" b="1" dirty="0">
                <a:solidFill>
                  <a:srgbClr val="00B050"/>
                </a:solidFill>
              </a:rPr>
              <a:t>Miglioramenti </a:t>
            </a:r>
            <a:br>
              <a:rPr lang="it-IT" b="1" dirty="0">
                <a:solidFill>
                  <a:srgbClr val="00B050"/>
                </a:solidFill>
              </a:rPr>
            </a:br>
            <a:r>
              <a:rPr lang="it-IT" b="1" dirty="0">
                <a:solidFill>
                  <a:srgbClr val="00B050"/>
                </a:solidFill>
              </a:rPr>
              <a:t>rispetto al prototipo</a:t>
            </a:r>
            <a:endParaRPr lang="it-IT" dirty="0"/>
          </a:p>
        </p:txBody>
      </p:sp>
      <p:sp>
        <p:nvSpPr>
          <p:cNvPr id="3" name="Segnaposto contenuto 2">
            <a:extLst>
              <a:ext uri="{FF2B5EF4-FFF2-40B4-BE49-F238E27FC236}">
                <a16:creationId xmlns:a16="http://schemas.microsoft.com/office/drawing/2014/main" id="{9003D674-C53A-B44A-868C-9AC5976B81D8}"/>
              </a:ext>
            </a:extLst>
          </p:cNvPr>
          <p:cNvSpPr>
            <a:spLocks noGrp="1"/>
          </p:cNvSpPr>
          <p:nvPr>
            <p:ph idx="1"/>
          </p:nvPr>
        </p:nvSpPr>
        <p:spPr>
          <a:xfrm>
            <a:off x="990600" y="1432106"/>
            <a:ext cx="4343400" cy="2057400"/>
          </a:xfrm>
        </p:spPr>
        <p:txBody>
          <a:bodyPr/>
          <a:lstStyle/>
          <a:p>
            <a:pPr>
              <a:buAutoNum type="arabicPeriod"/>
            </a:pPr>
            <a:r>
              <a:rPr lang="it-IT" sz="2400" b="1" dirty="0">
                <a:solidFill>
                  <a:schemeClr val="accent2"/>
                </a:solidFill>
              </a:rPr>
              <a:t>Add Screen </a:t>
            </a:r>
          </a:p>
          <a:p>
            <a:pPr marL="0" indent="0">
              <a:buNone/>
            </a:pPr>
            <a:r>
              <a:rPr lang="it-IT" sz="2400" dirty="0">
                <a:solidFill>
                  <a:schemeClr val="accent2"/>
                </a:solidFill>
              </a:rPr>
              <a:t>Ogni pagina ha un </a:t>
            </a:r>
            <a:r>
              <a:rPr lang="it-IT" sz="2400" i="1" dirty="0">
                <a:solidFill>
                  <a:schemeClr val="accent2"/>
                </a:solidFill>
              </a:rPr>
              <a:t>Screen</a:t>
            </a:r>
            <a:r>
              <a:rPr lang="it-IT" sz="2400" dirty="0">
                <a:solidFill>
                  <a:schemeClr val="accent2"/>
                </a:solidFill>
              </a:rPr>
              <a:t> dalla sua posizione iniziale, sulla sinistra, e posizionata in alto. </a:t>
            </a:r>
            <a:endParaRPr lang="it-IT" sz="2400" dirty="0"/>
          </a:p>
          <a:p>
            <a:endParaRPr lang="it-IT" dirty="0"/>
          </a:p>
        </p:txBody>
      </p:sp>
      <p:pic>
        <p:nvPicPr>
          <p:cNvPr id="4" name="Immagine 3">
            <a:extLst>
              <a:ext uri="{FF2B5EF4-FFF2-40B4-BE49-F238E27FC236}">
                <a16:creationId xmlns:a16="http://schemas.microsoft.com/office/drawing/2014/main" id="{F8CEC959-09FD-7F43-8373-B79D57BAD6E5}"/>
              </a:ext>
            </a:extLst>
          </p:cNvPr>
          <p:cNvPicPr>
            <a:picLocks noChangeAspect="1"/>
          </p:cNvPicPr>
          <p:nvPr/>
        </p:nvPicPr>
        <p:blipFill>
          <a:blip r:embed="rId2"/>
          <a:stretch>
            <a:fillRect/>
          </a:stretch>
        </p:blipFill>
        <p:spPr>
          <a:xfrm>
            <a:off x="8032830" y="115517"/>
            <a:ext cx="969380" cy="969380"/>
          </a:xfrm>
          <a:prstGeom prst="rect">
            <a:avLst/>
          </a:prstGeom>
        </p:spPr>
      </p:pic>
      <p:sp>
        <p:nvSpPr>
          <p:cNvPr id="5" name="Rettangolo 4">
            <a:extLst>
              <a:ext uri="{FF2B5EF4-FFF2-40B4-BE49-F238E27FC236}">
                <a16:creationId xmlns:a16="http://schemas.microsoft.com/office/drawing/2014/main" id="{107DA19B-E4B0-E446-BCC6-B6A8E185FBDA}"/>
              </a:ext>
            </a:extLst>
          </p:cNvPr>
          <p:cNvSpPr/>
          <p:nvPr/>
        </p:nvSpPr>
        <p:spPr>
          <a:xfrm>
            <a:off x="4572000" y="3166340"/>
            <a:ext cx="4572000" cy="1200329"/>
          </a:xfrm>
          <a:prstGeom prst="rect">
            <a:avLst/>
          </a:prstGeom>
        </p:spPr>
        <p:txBody>
          <a:bodyPr>
            <a:spAutoFit/>
          </a:bodyPr>
          <a:lstStyle/>
          <a:p>
            <a:r>
              <a:rPr lang="it-IT" sz="2400" b="1" dirty="0">
                <a:solidFill>
                  <a:schemeClr val="bg2">
                    <a:lumMod val="25000"/>
                  </a:schemeClr>
                </a:solidFill>
              </a:rPr>
              <a:t>2</a:t>
            </a:r>
            <a:r>
              <a:rPr lang="it-IT" b="1" dirty="0">
                <a:solidFill>
                  <a:schemeClr val="bg2">
                    <a:lumMod val="25000"/>
                  </a:schemeClr>
                </a:solidFill>
              </a:rPr>
              <a:t>. </a:t>
            </a:r>
            <a:r>
              <a:rPr lang="it-IT" sz="2400" b="1" dirty="0">
                <a:solidFill>
                  <a:schemeClr val="bg2">
                    <a:lumMod val="25000"/>
                  </a:schemeClr>
                </a:solidFill>
              </a:rPr>
              <a:t>Modifica del BackgroundColor</a:t>
            </a:r>
          </a:p>
          <a:p>
            <a:r>
              <a:rPr lang="it-IT" sz="2400" dirty="0">
                <a:solidFill>
                  <a:schemeClr val="bg2">
                    <a:lumMod val="25000"/>
                  </a:schemeClr>
                </a:solidFill>
              </a:rPr>
              <a:t>Abbiamo scelto un tinta unita </a:t>
            </a:r>
            <a:r>
              <a:rPr lang="it-IT" sz="2400" i="1" dirty="0">
                <a:solidFill>
                  <a:schemeClr val="bg2">
                    <a:lumMod val="25000"/>
                  </a:schemeClr>
                </a:solidFill>
              </a:rPr>
              <a:t>Green .</a:t>
            </a:r>
            <a:endParaRPr lang="it-IT" sz="2400" i="1" dirty="0"/>
          </a:p>
        </p:txBody>
      </p:sp>
      <p:sp>
        <p:nvSpPr>
          <p:cNvPr id="6" name="Rettangolo 5">
            <a:extLst>
              <a:ext uri="{FF2B5EF4-FFF2-40B4-BE49-F238E27FC236}">
                <a16:creationId xmlns:a16="http://schemas.microsoft.com/office/drawing/2014/main" id="{DF8D32DC-7824-E349-8153-442255833B77}"/>
              </a:ext>
            </a:extLst>
          </p:cNvPr>
          <p:cNvSpPr/>
          <p:nvPr/>
        </p:nvSpPr>
        <p:spPr>
          <a:xfrm>
            <a:off x="1524000" y="4786119"/>
            <a:ext cx="4572000" cy="1569660"/>
          </a:xfrm>
          <a:prstGeom prst="rect">
            <a:avLst/>
          </a:prstGeom>
        </p:spPr>
        <p:txBody>
          <a:bodyPr>
            <a:spAutoFit/>
          </a:bodyPr>
          <a:lstStyle/>
          <a:p>
            <a:r>
              <a:rPr lang="it-IT" sz="2400" b="1" dirty="0">
                <a:solidFill>
                  <a:schemeClr val="accent6">
                    <a:lumMod val="50000"/>
                  </a:schemeClr>
                </a:solidFill>
              </a:rPr>
              <a:t>3. Modifica del Button </a:t>
            </a:r>
          </a:p>
          <a:p>
            <a:r>
              <a:rPr lang="it-IT" sz="2400" dirty="0">
                <a:solidFill>
                  <a:schemeClr val="accent6">
                    <a:lumMod val="50000"/>
                  </a:schemeClr>
                </a:solidFill>
              </a:rPr>
              <a:t>Scelta diversa del colore , posizionata sotto la </a:t>
            </a:r>
            <a:r>
              <a:rPr lang="it-IT" sz="2400" i="1" dirty="0">
                <a:solidFill>
                  <a:schemeClr val="accent6">
                    <a:lumMod val="50000"/>
                  </a:schemeClr>
                </a:solidFill>
              </a:rPr>
              <a:t>TextBox Password.</a:t>
            </a:r>
          </a:p>
        </p:txBody>
      </p:sp>
    </p:spTree>
    <p:extLst>
      <p:ext uri="{BB962C8B-B14F-4D97-AF65-F5344CB8AC3E}">
        <p14:creationId xmlns:p14="http://schemas.microsoft.com/office/powerpoint/2010/main" val="947757986"/>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80B0D3-B52C-9445-A5C6-953DAFF6C3CB}"/>
              </a:ext>
            </a:extLst>
          </p:cNvPr>
          <p:cNvSpPr>
            <a:spLocks noGrp="1"/>
          </p:cNvSpPr>
          <p:nvPr>
            <p:ph type="title"/>
          </p:nvPr>
        </p:nvSpPr>
        <p:spPr>
          <a:xfrm>
            <a:off x="381000" y="160337"/>
            <a:ext cx="8001000" cy="906463"/>
          </a:xfrm>
        </p:spPr>
        <p:txBody>
          <a:bodyPr>
            <a:normAutofit fontScale="90000"/>
          </a:bodyPr>
          <a:lstStyle/>
          <a:p>
            <a:pPr algn="l"/>
            <a:r>
              <a:rPr lang="it-IT" b="1" dirty="0">
                <a:solidFill>
                  <a:srgbClr val="C00000"/>
                </a:solidFill>
              </a:rPr>
              <a:t>Fase 2</a:t>
            </a:r>
            <a:br>
              <a:rPr lang="it-IT" b="1" dirty="0">
                <a:solidFill>
                  <a:srgbClr val="00B050"/>
                </a:solidFill>
              </a:rPr>
            </a:br>
            <a:r>
              <a:rPr lang="it-IT" b="1" dirty="0">
                <a:solidFill>
                  <a:srgbClr val="00B050"/>
                </a:solidFill>
              </a:rPr>
              <a:t>Testing di usabilità</a:t>
            </a:r>
          </a:p>
        </p:txBody>
      </p:sp>
      <p:sp>
        <p:nvSpPr>
          <p:cNvPr id="3" name="Segnaposto contenuto 2">
            <a:extLst>
              <a:ext uri="{FF2B5EF4-FFF2-40B4-BE49-F238E27FC236}">
                <a16:creationId xmlns:a16="http://schemas.microsoft.com/office/drawing/2014/main" id="{71C54B8C-AD56-414A-B3A3-EF699CAB8174}"/>
              </a:ext>
            </a:extLst>
          </p:cNvPr>
          <p:cNvSpPr>
            <a:spLocks noGrp="1"/>
          </p:cNvSpPr>
          <p:nvPr>
            <p:ph idx="1"/>
          </p:nvPr>
        </p:nvSpPr>
        <p:spPr>
          <a:xfrm>
            <a:off x="1790700" y="1676400"/>
            <a:ext cx="5562600" cy="4038600"/>
          </a:xfrm>
        </p:spPr>
        <p:txBody>
          <a:bodyPr/>
          <a:lstStyle/>
          <a:p>
            <a:pPr marL="514350" indent="-514350">
              <a:buFont typeface="+mj-lt"/>
              <a:buAutoNum type="arabicPeriod"/>
            </a:pPr>
            <a:r>
              <a:rPr lang="it-IT" b="1" dirty="0"/>
              <a:t>Scopo</a:t>
            </a:r>
          </a:p>
          <a:p>
            <a:pPr marL="514350" indent="-514350">
              <a:buFont typeface="+mj-lt"/>
              <a:buAutoNum type="arabicPeriod"/>
            </a:pPr>
            <a:r>
              <a:rPr lang="it-IT" b="1" dirty="0"/>
              <a:t>Tecnica Adoperata</a:t>
            </a:r>
          </a:p>
          <a:p>
            <a:pPr marL="514350" indent="-514350">
              <a:buFont typeface="+mj-lt"/>
              <a:buAutoNum type="arabicPeriod"/>
            </a:pPr>
            <a:r>
              <a:rPr lang="it-IT" b="1" dirty="0"/>
              <a:t>Utenti Coinvolti </a:t>
            </a:r>
          </a:p>
          <a:p>
            <a:pPr marL="514350" indent="-514350">
              <a:buFont typeface="+mj-lt"/>
              <a:buAutoNum type="arabicPeriod"/>
            </a:pPr>
            <a:r>
              <a:rPr lang="it-IT" b="1" dirty="0"/>
              <a:t>Task Analizzati</a:t>
            </a:r>
          </a:p>
          <a:p>
            <a:endParaRPr lang="it-IT" dirty="0"/>
          </a:p>
        </p:txBody>
      </p:sp>
      <p:pic>
        <p:nvPicPr>
          <p:cNvPr id="6" name="Immagine 5">
            <a:extLst>
              <a:ext uri="{FF2B5EF4-FFF2-40B4-BE49-F238E27FC236}">
                <a16:creationId xmlns:a16="http://schemas.microsoft.com/office/drawing/2014/main" id="{413C7933-0EBE-E048-811A-EF4910246943}"/>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2842323559"/>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492E01-EBB4-5A4C-AC4A-9A38B1A941C4}"/>
              </a:ext>
            </a:extLst>
          </p:cNvPr>
          <p:cNvSpPr>
            <a:spLocks noGrp="1"/>
          </p:cNvSpPr>
          <p:nvPr>
            <p:ph type="title"/>
          </p:nvPr>
        </p:nvSpPr>
        <p:spPr>
          <a:xfrm>
            <a:off x="-1219200" y="31830"/>
            <a:ext cx="8229600" cy="1143000"/>
          </a:xfrm>
        </p:spPr>
        <p:txBody>
          <a:bodyPr/>
          <a:lstStyle/>
          <a:p>
            <a:r>
              <a:rPr lang="it-IT" b="1" dirty="0">
                <a:solidFill>
                  <a:srgbClr val="00B050"/>
                </a:solidFill>
              </a:rPr>
              <a:t>Testing di usabilità</a:t>
            </a:r>
            <a:endParaRPr lang="it-IT" dirty="0"/>
          </a:p>
        </p:txBody>
      </p:sp>
      <p:sp>
        <p:nvSpPr>
          <p:cNvPr id="3" name="Segnaposto contenuto 2">
            <a:extLst>
              <a:ext uri="{FF2B5EF4-FFF2-40B4-BE49-F238E27FC236}">
                <a16:creationId xmlns:a16="http://schemas.microsoft.com/office/drawing/2014/main" id="{4027AA11-36DC-3A4A-906B-DF556B1A1ADF}"/>
              </a:ext>
            </a:extLst>
          </p:cNvPr>
          <p:cNvSpPr>
            <a:spLocks noGrp="1"/>
          </p:cNvSpPr>
          <p:nvPr>
            <p:ph idx="1"/>
          </p:nvPr>
        </p:nvSpPr>
        <p:spPr>
          <a:xfrm>
            <a:off x="685800" y="1600200"/>
            <a:ext cx="8229600" cy="4525963"/>
          </a:xfrm>
        </p:spPr>
        <p:txBody>
          <a:bodyPr>
            <a:normAutofit lnSpcReduction="10000"/>
          </a:bodyPr>
          <a:lstStyle/>
          <a:p>
            <a:r>
              <a:rPr lang="it-IT" sz="2400" b="1" dirty="0">
                <a:solidFill>
                  <a:srgbClr val="C00000"/>
                </a:solidFill>
              </a:rPr>
              <a:t>Tecnica Adoperata:</a:t>
            </a:r>
            <a:endParaRPr lang="it-IT" sz="2400" dirty="0">
              <a:solidFill>
                <a:srgbClr val="C00000"/>
              </a:solidFill>
            </a:endParaRPr>
          </a:p>
          <a:p>
            <a:r>
              <a:rPr lang="it-IT" sz="2400" dirty="0"/>
              <a:t>La tecnica adoperata per la raccolta dei commenti, delle impressioni, delle difficoltà e dei feedback degli utenti è la </a:t>
            </a:r>
            <a:r>
              <a:rPr lang="it-IT" sz="2400" b="1" dirty="0"/>
              <a:t>valutazione cooperativa</a:t>
            </a:r>
            <a:r>
              <a:rPr lang="it-IT" sz="2400" dirty="0"/>
              <a:t>.</a:t>
            </a:r>
          </a:p>
          <a:p>
            <a:pPr marL="457200" lvl="0" indent="-457200">
              <a:buFont typeface="+mj-lt"/>
              <a:buAutoNum type="arabicPeriod"/>
            </a:pPr>
            <a:r>
              <a:rPr lang="it-IT" sz="2400" dirty="0"/>
              <a:t>Il valutatore è in grado di interagire con l’utente durante la sessione di valutazione.</a:t>
            </a:r>
          </a:p>
          <a:p>
            <a:pPr marL="457200" lvl="0" indent="-457200">
              <a:buFont typeface="+mj-lt"/>
              <a:buAutoNum type="arabicPeriod"/>
            </a:pPr>
            <a:r>
              <a:rPr lang="it-IT" sz="2400" dirty="0"/>
              <a:t>Di conseguenza, all’interazione con il valutatore, l’utente è spinto attivamente alla valutazione del sistema, ed eventualmente, a criticarlo e non semplicemente ad usarlo.</a:t>
            </a:r>
          </a:p>
          <a:p>
            <a:pPr marL="457200" lvl="0" indent="-457200">
              <a:buFont typeface="+mj-lt"/>
              <a:buAutoNum type="arabicPeriod"/>
            </a:pPr>
            <a:r>
              <a:rPr lang="it-IT" sz="2400" dirty="0"/>
              <a:t>Il valutatore, eventualmente, interviene durante i momenti più critici dell’interazione per capire le difficoltà riscontrate dall’utente e verificarne le eventuali proposte alternative.</a:t>
            </a:r>
          </a:p>
          <a:p>
            <a:endParaRPr lang="it-IT" dirty="0"/>
          </a:p>
        </p:txBody>
      </p:sp>
      <p:pic>
        <p:nvPicPr>
          <p:cNvPr id="4" name="Immagine 3">
            <a:extLst>
              <a:ext uri="{FF2B5EF4-FFF2-40B4-BE49-F238E27FC236}">
                <a16:creationId xmlns:a16="http://schemas.microsoft.com/office/drawing/2014/main" id="{D36A2D6D-6181-9641-99C0-9DF0C8F535C6}"/>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3558177927"/>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D38912-4F3C-FA46-A5E2-53DC6321FB9F}"/>
              </a:ext>
            </a:extLst>
          </p:cNvPr>
          <p:cNvSpPr>
            <a:spLocks noGrp="1"/>
          </p:cNvSpPr>
          <p:nvPr>
            <p:ph type="title"/>
          </p:nvPr>
        </p:nvSpPr>
        <p:spPr>
          <a:xfrm>
            <a:off x="-914400" y="76200"/>
            <a:ext cx="8229600" cy="1143000"/>
          </a:xfrm>
        </p:spPr>
        <p:txBody>
          <a:bodyPr/>
          <a:lstStyle/>
          <a:p>
            <a:r>
              <a:rPr lang="it-IT" b="1" dirty="0">
                <a:solidFill>
                  <a:srgbClr val="00B050"/>
                </a:solidFill>
              </a:rPr>
              <a:t>Valutazione cooperativa</a:t>
            </a:r>
            <a:endParaRPr lang="it-IT" dirty="0">
              <a:solidFill>
                <a:srgbClr val="00B050"/>
              </a:solidFill>
            </a:endParaRPr>
          </a:p>
        </p:txBody>
      </p:sp>
      <p:sp>
        <p:nvSpPr>
          <p:cNvPr id="3" name="Segnaposto contenuto 2">
            <a:extLst>
              <a:ext uri="{FF2B5EF4-FFF2-40B4-BE49-F238E27FC236}">
                <a16:creationId xmlns:a16="http://schemas.microsoft.com/office/drawing/2014/main" id="{1620EB52-4DD3-AB4F-8763-02178CA0B411}"/>
              </a:ext>
            </a:extLst>
          </p:cNvPr>
          <p:cNvSpPr>
            <a:spLocks noGrp="1"/>
          </p:cNvSpPr>
          <p:nvPr>
            <p:ph idx="1"/>
          </p:nvPr>
        </p:nvSpPr>
        <p:spPr>
          <a:xfrm>
            <a:off x="896073" y="1417638"/>
            <a:ext cx="8229600" cy="5211762"/>
          </a:xfrm>
        </p:spPr>
        <p:txBody>
          <a:bodyPr/>
          <a:lstStyle/>
          <a:p>
            <a:pPr marL="0" indent="0">
              <a:buNone/>
            </a:pPr>
            <a:r>
              <a:rPr lang="it-IT" sz="2400" dirty="0"/>
              <a:t>La tecnica </a:t>
            </a:r>
            <a:r>
              <a:rPr lang="it-IT" sz="2400" i="1" dirty="0"/>
              <a:t>della valutazione cooperativa </a:t>
            </a:r>
            <a:r>
              <a:rPr lang="it-IT" sz="2400" dirty="0"/>
              <a:t>è soggettiva, quindi, è stato sottoposto agli utenti un questionario online.</a:t>
            </a:r>
          </a:p>
          <a:p>
            <a:pPr marL="0" indent="0">
              <a:buNone/>
            </a:pPr>
            <a:r>
              <a:rPr lang="it-IT" sz="2400" dirty="0"/>
              <a:t>L’utilizzo di un questionario online è stato scelto per le seguenti </a:t>
            </a:r>
          </a:p>
          <a:p>
            <a:pPr marL="0" indent="0">
              <a:buNone/>
            </a:pPr>
            <a:r>
              <a:rPr lang="it-IT" sz="2400" dirty="0"/>
              <a:t>motivazioni:</a:t>
            </a:r>
          </a:p>
          <a:p>
            <a:pPr marL="0" indent="0">
              <a:buNone/>
            </a:pPr>
            <a:r>
              <a:rPr lang="it-IT" sz="2400" b="1" dirty="0">
                <a:solidFill>
                  <a:srgbClr val="C00000"/>
                </a:solidFill>
              </a:rPr>
              <a:t>Vantaggi</a:t>
            </a:r>
            <a:endParaRPr lang="it-IT" sz="2400" dirty="0">
              <a:solidFill>
                <a:srgbClr val="C00000"/>
              </a:solidFill>
            </a:endParaRPr>
          </a:p>
          <a:p>
            <a:pPr marL="457200" lvl="0" indent="-457200">
              <a:buFont typeface="+mj-lt"/>
              <a:buAutoNum type="arabicPeriod"/>
            </a:pPr>
            <a:r>
              <a:rPr lang="it-IT" sz="2400" dirty="0"/>
              <a:t>Nessun costo per le fotocopie e/o spedizione.</a:t>
            </a:r>
          </a:p>
          <a:p>
            <a:pPr marL="457200" lvl="0" indent="-457200">
              <a:buFont typeface="+mj-lt"/>
              <a:buAutoNum type="arabicPeriod"/>
            </a:pPr>
            <a:r>
              <a:rPr lang="it-IT" sz="2400" dirty="0"/>
              <a:t>Le risposte vengono ricevute velocemente.</a:t>
            </a:r>
          </a:p>
          <a:p>
            <a:pPr marL="457200" lvl="0" indent="-457200">
              <a:buFont typeface="+mj-lt"/>
              <a:buAutoNum type="arabicPeriod"/>
            </a:pPr>
            <a:r>
              <a:rPr lang="it-IT" sz="2400" dirty="0"/>
              <a:t>I dati possono vengono raccolti in database per essere analizzati.</a:t>
            </a:r>
          </a:p>
          <a:p>
            <a:pPr marL="457200" lvl="0" indent="-457200">
              <a:buFont typeface="+mj-lt"/>
              <a:buAutoNum type="arabicPeriod"/>
            </a:pPr>
            <a:r>
              <a:rPr lang="it-IT" sz="2400" dirty="0"/>
              <a:t>Il tempo richiesto per l’analisi dei dati è ridotto.</a:t>
            </a:r>
          </a:p>
          <a:p>
            <a:pPr marL="457200" lvl="0" indent="-457200">
              <a:buFont typeface="+mj-lt"/>
              <a:buAutoNum type="arabicPeriod"/>
            </a:pPr>
            <a:r>
              <a:rPr lang="it-IT" sz="2400" dirty="0"/>
              <a:t>Gli errori vengono corretti facilmente.</a:t>
            </a:r>
          </a:p>
          <a:p>
            <a:pPr marL="457200" lvl="0" indent="-457200">
              <a:buFont typeface="+mj-lt"/>
              <a:buAutoNum type="arabicPeriod"/>
            </a:pPr>
            <a:r>
              <a:rPr lang="it-IT" sz="2400" dirty="0"/>
              <a:t>Gli utenti, non possono cambiare le domande sottomesse.</a:t>
            </a:r>
          </a:p>
          <a:p>
            <a:pPr marL="0" indent="0">
              <a:buNone/>
            </a:pPr>
            <a:endParaRPr lang="it-IT" dirty="0">
              <a:solidFill>
                <a:schemeClr val="bg1"/>
              </a:solidFill>
            </a:endParaRPr>
          </a:p>
          <a:p>
            <a:endParaRPr lang="it-IT" dirty="0"/>
          </a:p>
        </p:txBody>
      </p:sp>
      <p:pic>
        <p:nvPicPr>
          <p:cNvPr id="4" name="Immagine 3">
            <a:extLst>
              <a:ext uri="{FF2B5EF4-FFF2-40B4-BE49-F238E27FC236}">
                <a16:creationId xmlns:a16="http://schemas.microsoft.com/office/drawing/2014/main" id="{D2C66AA0-CAD4-F945-A349-3DE5097D39D1}"/>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3406086171"/>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08E127-686B-0E4D-B9B9-BE1893687B4F}"/>
              </a:ext>
            </a:extLst>
          </p:cNvPr>
          <p:cNvSpPr>
            <a:spLocks noGrp="1"/>
          </p:cNvSpPr>
          <p:nvPr>
            <p:ph type="title"/>
          </p:nvPr>
        </p:nvSpPr>
        <p:spPr>
          <a:xfrm>
            <a:off x="228600" y="133109"/>
            <a:ext cx="8229600" cy="1143000"/>
          </a:xfrm>
        </p:spPr>
        <p:txBody>
          <a:bodyPr/>
          <a:lstStyle/>
          <a:p>
            <a:pPr algn="l"/>
            <a:r>
              <a:rPr lang="it-IT" b="1" dirty="0">
                <a:solidFill>
                  <a:srgbClr val="00B050"/>
                </a:solidFill>
              </a:rPr>
              <a:t>Quiz Online</a:t>
            </a:r>
          </a:p>
        </p:txBody>
      </p:sp>
      <p:pic>
        <p:nvPicPr>
          <p:cNvPr id="5" name="Immagine 4">
            <a:extLst>
              <a:ext uri="{FF2B5EF4-FFF2-40B4-BE49-F238E27FC236}">
                <a16:creationId xmlns:a16="http://schemas.microsoft.com/office/drawing/2014/main" id="{49A3E602-8E40-0142-812B-A169C4AEF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5" y="2255621"/>
            <a:ext cx="4593908" cy="4468048"/>
          </a:xfrm>
          <a:prstGeom prst="rect">
            <a:avLst/>
          </a:prstGeom>
        </p:spPr>
      </p:pic>
      <p:pic>
        <p:nvPicPr>
          <p:cNvPr id="6" name="Immagine 5">
            <a:extLst>
              <a:ext uri="{FF2B5EF4-FFF2-40B4-BE49-F238E27FC236}">
                <a16:creationId xmlns:a16="http://schemas.microsoft.com/office/drawing/2014/main" id="{B145B933-CA23-694D-AA5B-4521A760554E}"/>
              </a:ext>
            </a:extLst>
          </p:cNvPr>
          <p:cNvPicPr>
            <a:picLocks noChangeAspect="1"/>
          </p:cNvPicPr>
          <p:nvPr/>
        </p:nvPicPr>
        <p:blipFill>
          <a:blip r:embed="rId3"/>
          <a:stretch>
            <a:fillRect/>
          </a:stretch>
        </p:blipFill>
        <p:spPr>
          <a:xfrm>
            <a:off x="8019326" y="84137"/>
            <a:ext cx="969380" cy="969380"/>
          </a:xfrm>
          <a:prstGeom prst="rect">
            <a:avLst/>
          </a:prstGeom>
        </p:spPr>
      </p:pic>
      <p:pic>
        <p:nvPicPr>
          <p:cNvPr id="12" name="Immagine 11">
            <a:extLst>
              <a:ext uri="{FF2B5EF4-FFF2-40B4-BE49-F238E27FC236}">
                <a16:creationId xmlns:a16="http://schemas.microsoft.com/office/drawing/2014/main" id="{67899413-0B44-1245-8062-A066B4E1C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678" y="4830014"/>
            <a:ext cx="4908572" cy="2027986"/>
          </a:xfrm>
          <a:prstGeom prst="rect">
            <a:avLst/>
          </a:prstGeom>
        </p:spPr>
      </p:pic>
      <p:pic>
        <p:nvPicPr>
          <p:cNvPr id="14" name="Immagine 13">
            <a:extLst>
              <a:ext uri="{FF2B5EF4-FFF2-40B4-BE49-F238E27FC236}">
                <a16:creationId xmlns:a16="http://schemas.microsoft.com/office/drawing/2014/main" id="{B63023BB-15D6-094D-BB23-0618169C7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1112621"/>
            <a:ext cx="4727480" cy="3840379"/>
          </a:xfrm>
          <a:prstGeom prst="rect">
            <a:avLst/>
          </a:prstGeom>
        </p:spPr>
      </p:pic>
    </p:spTree>
    <p:extLst>
      <p:ext uri="{BB962C8B-B14F-4D97-AF65-F5344CB8AC3E}">
        <p14:creationId xmlns:p14="http://schemas.microsoft.com/office/powerpoint/2010/main" val="3160212959"/>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916130-097C-534D-BDC2-0F598473482F}"/>
              </a:ext>
            </a:extLst>
          </p:cNvPr>
          <p:cNvSpPr>
            <a:spLocks noGrp="1"/>
          </p:cNvSpPr>
          <p:nvPr>
            <p:ph type="title"/>
          </p:nvPr>
        </p:nvSpPr>
        <p:spPr>
          <a:xfrm>
            <a:off x="-1624353" y="50514"/>
            <a:ext cx="8229600" cy="1143000"/>
          </a:xfrm>
        </p:spPr>
        <p:txBody>
          <a:bodyPr/>
          <a:lstStyle/>
          <a:p>
            <a:r>
              <a:rPr lang="it-IT" b="1" dirty="0">
                <a:solidFill>
                  <a:srgbClr val="00B050"/>
                </a:solidFill>
              </a:rPr>
              <a:t>Testing di usabilità</a:t>
            </a:r>
          </a:p>
        </p:txBody>
      </p:sp>
      <p:sp>
        <p:nvSpPr>
          <p:cNvPr id="3" name="Segnaposto contenuto 2">
            <a:extLst>
              <a:ext uri="{FF2B5EF4-FFF2-40B4-BE49-F238E27FC236}">
                <a16:creationId xmlns:a16="http://schemas.microsoft.com/office/drawing/2014/main" id="{4B2041FB-2663-8F4D-BAE7-9D3A93768847}"/>
              </a:ext>
            </a:extLst>
          </p:cNvPr>
          <p:cNvSpPr>
            <a:spLocks noGrp="1"/>
          </p:cNvSpPr>
          <p:nvPr>
            <p:ph idx="1"/>
          </p:nvPr>
        </p:nvSpPr>
        <p:spPr>
          <a:xfrm>
            <a:off x="1066800" y="1600200"/>
            <a:ext cx="8229600" cy="4525963"/>
          </a:xfrm>
        </p:spPr>
        <p:txBody>
          <a:bodyPr/>
          <a:lstStyle/>
          <a:p>
            <a:pPr marL="0" indent="0">
              <a:buNone/>
            </a:pPr>
            <a:r>
              <a:rPr lang="it-IT" sz="2800" dirty="0">
                <a:cs typeface="Times New Roman" panose="02020603050405020304" pitchFamily="18" charset="0"/>
              </a:rPr>
              <a:t>Per valutare il </a:t>
            </a:r>
            <a:r>
              <a:rPr lang="it-IT" sz="2800" i="1" dirty="0">
                <a:cs typeface="Times New Roman" panose="02020603050405020304" pitchFamily="18" charset="0"/>
              </a:rPr>
              <a:t>livello di usabilità </a:t>
            </a:r>
            <a:r>
              <a:rPr lang="it-IT" sz="2800" dirty="0">
                <a:cs typeface="Times New Roman" panose="02020603050405020304" pitchFamily="18" charset="0"/>
              </a:rPr>
              <a:t>del nostro sistema si è utilizzato un campione rappresentativo di tre utenti: Caterina, Luca e Marta, intervistati in precedenza. </a:t>
            </a:r>
          </a:p>
          <a:p>
            <a:endParaRPr lang="it-IT" dirty="0"/>
          </a:p>
          <a:p>
            <a:endParaRPr lang="it-IT" dirty="0"/>
          </a:p>
        </p:txBody>
      </p:sp>
      <p:pic>
        <p:nvPicPr>
          <p:cNvPr id="4" name="Immagine 3">
            <a:extLst>
              <a:ext uri="{FF2B5EF4-FFF2-40B4-BE49-F238E27FC236}">
                <a16:creationId xmlns:a16="http://schemas.microsoft.com/office/drawing/2014/main" id="{BBE71419-2CE1-074D-9A83-CBC401957BFC}"/>
              </a:ext>
            </a:extLst>
          </p:cNvPr>
          <p:cNvPicPr>
            <a:picLocks noChangeAspect="1"/>
          </p:cNvPicPr>
          <p:nvPr/>
        </p:nvPicPr>
        <p:blipFill>
          <a:blip r:embed="rId2"/>
          <a:stretch>
            <a:fillRect/>
          </a:stretch>
        </p:blipFill>
        <p:spPr>
          <a:xfrm>
            <a:off x="1066801" y="3124200"/>
            <a:ext cx="1972952" cy="1634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ttangolo 4">
            <a:extLst>
              <a:ext uri="{FF2B5EF4-FFF2-40B4-BE49-F238E27FC236}">
                <a16:creationId xmlns:a16="http://schemas.microsoft.com/office/drawing/2014/main" id="{931336FB-4F45-4749-8E22-F9C87303F005}"/>
              </a:ext>
            </a:extLst>
          </p:cNvPr>
          <p:cNvSpPr/>
          <p:nvPr/>
        </p:nvSpPr>
        <p:spPr>
          <a:xfrm>
            <a:off x="689374" y="4796147"/>
            <a:ext cx="2819400" cy="923330"/>
          </a:xfrm>
          <a:prstGeom prst="rect">
            <a:avLst/>
          </a:prstGeom>
        </p:spPr>
        <p:txBody>
          <a:bodyPr wrap="square">
            <a:spAutoFit/>
          </a:bodyPr>
          <a:lstStyle/>
          <a:p>
            <a:pPr algn="ctr"/>
            <a:r>
              <a:rPr lang="it-IT" b="1" i="1" dirty="0">
                <a:solidFill>
                  <a:srgbClr val="C00000"/>
                </a:solidFill>
              </a:rPr>
              <a:t>Caterina</a:t>
            </a:r>
          </a:p>
          <a:p>
            <a:pPr algn="ctr"/>
            <a:r>
              <a:rPr lang="it-IT" b="1" i="1" dirty="0"/>
              <a:t>Psichiatra presso l’ospedale Luigi Sacco di Milano.</a:t>
            </a:r>
          </a:p>
        </p:txBody>
      </p:sp>
      <p:pic>
        <p:nvPicPr>
          <p:cNvPr id="6" name="Immagine 5">
            <a:extLst>
              <a:ext uri="{FF2B5EF4-FFF2-40B4-BE49-F238E27FC236}">
                <a16:creationId xmlns:a16="http://schemas.microsoft.com/office/drawing/2014/main" id="{82CECF39-0EC1-7140-9004-C3E5E60A44B6}"/>
              </a:ext>
            </a:extLst>
          </p:cNvPr>
          <p:cNvPicPr>
            <a:picLocks noChangeAspect="1"/>
          </p:cNvPicPr>
          <p:nvPr/>
        </p:nvPicPr>
        <p:blipFill>
          <a:blip r:embed="rId3"/>
          <a:stretch>
            <a:fillRect/>
          </a:stretch>
        </p:blipFill>
        <p:spPr>
          <a:xfrm>
            <a:off x="3684323" y="3020055"/>
            <a:ext cx="2025000" cy="1556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ttangolo 6">
            <a:extLst>
              <a:ext uri="{FF2B5EF4-FFF2-40B4-BE49-F238E27FC236}">
                <a16:creationId xmlns:a16="http://schemas.microsoft.com/office/drawing/2014/main" id="{47F7770E-2DC7-B847-BD56-BBABFA7C9C27}"/>
              </a:ext>
            </a:extLst>
          </p:cNvPr>
          <p:cNvSpPr/>
          <p:nvPr/>
        </p:nvSpPr>
        <p:spPr>
          <a:xfrm>
            <a:off x="3679500" y="4758794"/>
            <a:ext cx="2286000" cy="1200329"/>
          </a:xfrm>
          <a:prstGeom prst="rect">
            <a:avLst/>
          </a:prstGeom>
        </p:spPr>
        <p:txBody>
          <a:bodyPr wrap="square">
            <a:spAutoFit/>
          </a:bodyPr>
          <a:lstStyle/>
          <a:p>
            <a:pPr algn="ctr"/>
            <a:r>
              <a:rPr lang="it-IT" b="1" i="1" dirty="0">
                <a:solidFill>
                  <a:srgbClr val="C00000"/>
                </a:solidFill>
              </a:rPr>
              <a:t>Luca</a:t>
            </a:r>
          </a:p>
          <a:p>
            <a:r>
              <a:rPr lang="it-IT" b="1" i="1" dirty="0"/>
              <a:t>Ex-operaio ora in pensione, alto e corporatura robusta. </a:t>
            </a:r>
            <a:endParaRPr lang="it-IT" dirty="0"/>
          </a:p>
        </p:txBody>
      </p:sp>
      <p:pic>
        <p:nvPicPr>
          <p:cNvPr id="8" name="Immagine 7">
            <a:extLst>
              <a:ext uri="{FF2B5EF4-FFF2-40B4-BE49-F238E27FC236}">
                <a16:creationId xmlns:a16="http://schemas.microsoft.com/office/drawing/2014/main" id="{A051AD18-79FF-2447-828B-D137B1A3C9EA}"/>
              </a:ext>
            </a:extLst>
          </p:cNvPr>
          <p:cNvPicPr>
            <a:picLocks noChangeAspect="1"/>
          </p:cNvPicPr>
          <p:nvPr/>
        </p:nvPicPr>
        <p:blipFill rotWithShape="1">
          <a:blip r:embed="rId4"/>
          <a:srcRect t="10799" b="19426"/>
          <a:stretch/>
        </p:blipFill>
        <p:spPr>
          <a:xfrm>
            <a:off x="6605247" y="2960521"/>
            <a:ext cx="1852953" cy="1695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ttangolo 8">
            <a:extLst>
              <a:ext uri="{FF2B5EF4-FFF2-40B4-BE49-F238E27FC236}">
                <a16:creationId xmlns:a16="http://schemas.microsoft.com/office/drawing/2014/main" id="{149C83EF-3767-7F43-99FF-A8E85251D557}"/>
              </a:ext>
            </a:extLst>
          </p:cNvPr>
          <p:cNvSpPr/>
          <p:nvPr/>
        </p:nvSpPr>
        <p:spPr>
          <a:xfrm>
            <a:off x="5965500" y="4934647"/>
            <a:ext cx="3176571" cy="923330"/>
          </a:xfrm>
          <a:prstGeom prst="rect">
            <a:avLst/>
          </a:prstGeom>
        </p:spPr>
        <p:txBody>
          <a:bodyPr wrap="square">
            <a:spAutoFit/>
          </a:bodyPr>
          <a:lstStyle/>
          <a:p>
            <a:pPr algn="ctr"/>
            <a:r>
              <a:rPr lang="it-IT" b="1" i="1" dirty="0">
                <a:solidFill>
                  <a:srgbClr val="C00000"/>
                </a:solidFill>
              </a:rPr>
              <a:t>Marta</a:t>
            </a:r>
          </a:p>
          <a:p>
            <a:pPr algn="ctr"/>
            <a:r>
              <a:rPr lang="it-IT" b="1" i="1" dirty="0"/>
              <a:t>Ex maestra di scuola elementare.</a:t>
            </a:r>
          </a:p>
        </p:txBody>
      </p:sp>
      <p:pic>
        <p:nvPicPr>
          <p:cNvPr id="10" name="Immagine 9">
            <a:extLst>
              <a:ext uri="{FF2B5EF4-FFF2-40B4-BE49-F238E27FC236}">
                <a16:creationId xmlns:a16="http://schemas.microsoft.com/office/drawing/2014/main" id="{A9B959AC-FC22-4E45-BF38-5DFDFE92C928}"/>
              </a:ext>
            </a:extLst>
          </p:cNvPr>
          <p:cNvPicPr>
            <a:picLocks noChangeAspect="1"/>
          </p:cNvPicPr>
          <p:nvPr/>
        </p:nvPicPr>
        <p:blipFill>
          <a:blip r:embed="rId5"/>
          <a:stretch>
            <a:fillRect/>
          </a:stretch>
        </p:blipFill>
        <p:spPr>
          <a:xfrm>
            <a:off x="8077200" y="137324"/>
            <a:ext cx="969380" cy="969380"/>
          </a:xfrm>
          <a:prstGeom prst="rect">
            <a:avLst/>
          </a:prstGeom>
        </p:spPr>
      </p:pic>
    </p:spTree>
    <p:extLst>
      <p:ext uri="{BB962C8B-B14F-4D97-AF65-F5344CB8AC3E}">
        <p14:creationId xmlns:p14="http://schemas.microsoft.com/office/powerpoint/2010/main" val="406625109"/>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A03B5B-A1EC-D545-9539-0A683350A334}"/>
              </a:ext>
            </a:extLst>
          </p:cNvPr>
          <p:cNvSpPr>
            <a:spLocks noGrp="1"/>
          </p:cNvSpPr>
          <p:nvPr>
            <p:ph type="title"/>
          </p:nvPr>
        </p:nvSpPr>
        <p:spPr>
          <a:xfrm>
            <a:off x="-2057400" y="152400"/>
            <a:ext cx="8229600" cy="1143000"/>
          </a:xfrm>
        </p:spPr>
        <p:txBody>
          <a:bodyPr/>
          <a:lstStyle/>
          <a:p>
            <a:r>
              <a:rPr lang="it-IT" b="1" dirty="0">
                <a:solidFill>
                  <a:srgbClr val="00B050"/>
                </a:solidFill>
              </a:rPr>
              <a:t>Test di usabilità</a:t>
            </a:r>
            <a:endParaRPr lang="it-IT" dirty="0"/>
          </a:p>
        </p:txBody>
      </p:sp>
      <p:sp>
        <p:nvSpPr>
          <p:cNvPr id="3" name="Segnaposto contenuto 2">
            <a:extLst>
              <a:ext uri="{FF2B5EF4-FFF2-40B4-BE49-F238E27FC236}">
                <a16:creationId xmlns:a16="http://schemas.microsoft.com/office/drawing/2014/main" id="{AB8B04AE-CA04-1E49-85B7-A92048F7C40E}"/>
              </a:ext>
            </a:extLst>
          </p:cNvPr>
          <p:cNvSpPr>
            <a:spLocks noGrp="1"/>
          </p:cNvSpPr>
          <p:nvPr>
            <p:ph idx="1"/>
          </p:nvPr>
        </p:nvSpPr>
        <p:spPr>
          <a:xfrm>
            <a:off x="4572965" y="1828800"/>
            <a:ext cx="4648200" cy="4525963"/>
          </a:xfrm>
        </p:spPr>
        <p:txBody>
          <a:bodyPr/>
          <a:lstStyle/>
          <a:p>
            <a:pPr>
              <a:buNone/>
            </a:pPr>
            <a:r>
              <a:rPr lang="it-IT" sz="2800" b="1" dirty="0">
                <a:solidFill>
                  <a:srgbClr val="C00000"/>
                </a:solidFill>
              </a:rPr>
              <a:t>Caterina</a:t>
            </a:r>
          </a:p>
          <a:p>
            <a:pPr marL="0" indent="0">
              <a:buNone/>
            </a:pPr>
            <a:r>
              <a:rPr lang="it-IT" sz="2400" dirty="0"/>
              <a:t>Caterina si è occupata della valutazione dei form presenti dell’</a:t>
            </a:r>
            <a:r>
              <a:rPr lang="it-IT" sz="2400" dirty="0" err="1"/>
              <a:t>app</a:t>
            </a:r>
            <a:r>
              <a:rPr lang="it-IT" sz="2400" dirty="0"/>
              <a:t>.</a:t>
            </a:r>
          </a:p>
          <a:p>
            <a:pPr marL="0" indent="0">
              <a:buNone/>
            </a:pPr>
            <a:r>
              <a:rPr lang="it-IT" sz="2400" dirty="0"/>
              <a:t>Osservando ogni aspetto delle singole form ha potuto dare suggerimenti importanti per il miglioramenti degli stessi.</a:t>
            </a:r>
          </a:p>
          <a:p>
            <a:endParaRPr lang="it-IT" dirty="0"/>
          </a:p>
        </p:txBody>
      </p:sp>
      <p:pic>
        <p:nvPicPr>
          <p:cNvPr id="4" name="Immagine 3">
            <a:extLst>
              <a:ext uri="{FF2B5EF4-FFF2-40B4-BE49-F238E27FC236}">
                <a16:creationId xmlns:a16="http://schemas.microsoft.com/office/drawing/2014/main" id="{65007DC3-28D8-9F4C-B1ED-DDA8EA863746}"/>
              </a:ext>
            </a:extLst>
          </p:cNvPr>
          <p:cNvPicPr>
            <a:picLocks noChangeAspect="1"/>
          </p:cNvPicPr>
          <p:nvPr/>
        </p:nvPicPr>
        <p:blipFill>
          <a:blip r:embed="rId2"/>
          <a:stretch>
            <a:fillRect/>
          </a:stretch>
        </p:blipFill>
        <p:spPr>
          <a:xfrm>
            <a:off x="1371600" y="1981200"/>
            <a:ext cx="3048000" cy="3394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magine 6">
            <a:extLst>
              <a:ext uri="{FF2B5EF4-FFF2-40B4-BE49-F238E27FC236}">
                <a16:creationId xmlns:a16="http://schemas.microsoft.com/office/drawing/2014/main" id="{F6BDA25D-85D6-184A-A4BB-DA60898C09AF}"/>
              </a:ext>
            </a:extLst>
          </p:cNvPr>
          <p:cNvPicPr>
            <a:picLocks noChangeAspect="1"/>
          </p:cNvPicPr>
          <p:nvPr/>
        </p:nvPicPr>
        <p:blipFill>
          <a:blip r:embed="rId3"/>
          <a:stretch>
            <a:fillRect/>
          </a:stretch>
        </p:blipFill>
        <p:spPr>
          <a:xfrm>
            <a:off x="8077200" y="137324"/>
            <a:ext cx="969380" cy="969380"/>
          </a:xfrm>
          <a:prstGeom prst="rect">
            <a:avLst/>
          </a:prstGeom>
        </p:spPr>
      </p:pic>
    </p:spTree>
    <p:extLst>
      <p:ext uri="{BB962C8B-B14F-4D97-AF65-F5344CB8AC3E}">
        <p14:creationId xmlns:p14="http://schemas.microsoft.com/office/powerpoint/2010/main" val="2618498607"/>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DE5DEF-C438-C742-9131-F7605EF14348}"/>
              </a:ext>
            </a:extLst>
          </p:cNvPr>
          <p:cNvSpPr>
            <a:spLocks noGrp="1"/>
          </p:cNvSpPr>
          <p:nvPr>
            <p:ph type="title"/>
          </p:nvPr>
        </p:nvSpPr>
        <p:spPr>
          <a:xfrm>
            <a:off x="-1905000" y="152400"/>
            <a:ext cx="8229600" cy="1143000"/>
          </a:xfrm>
        </p:spPr>
        <p:txBody>
          <a:bodyPr/>
          <a:lstStyle/>
          <a:p>
            <a:r>
              <a:rPr lang="it-IT" b="1" dirty="0">
                <a:solidFill>
                  <a:srgbClr val="00B050"/>
                </a:solidFill>
              </a:rPr>
              <a:t>Test di usabilità</a:t>
            </a:r>
          </a:p>
        </p:txBody>
      </p:sp>
      <p:sp>
        <p:nvSpPr>
          <p:cNvPr id="3" name="Segnaposto contenuto 2">
            <a:extLst>
              <a:ext uri="{FF2B5EF4-FFF2-40B4-BE49-F238E27FC236}">
                <a16:creationId xmlns:a16="http://schemas.microsoft.com/office/drawing/2014/main" id="{BD26045C-270E-DB42-84E5-4B146568C86B}"/>
              </a:ext>
            </a:extLst>
          </p:cNvPr>
          <p:cNvSpPr>
            <a:spLocks noGrp="1"/>
          </p:cNvSpPr>
          <p:nvPr>
            <p:ph idx="1"/>
          </p:nvPr>
        </p:nvSpPr>
        <p:spPr>
          <a:xfrm>
            <a:off x="4267200" y="1752600"/>
            <a:ext cx="5029200" cy="4602163"/>
          </a:xfrm>
        </p:spPr>
        <p:txBody>
          <a:bodyPr>
            <a:noAutofit/>
          </a:bodyPr>
          <a:lstStyle/>
          <a:p>
            <a:pPr marL="0" indent="0">
              <a:buNone/>
            </a:pPr>
            <a:r>
              <a:rPr lang="it-IT" sz="2400" b="1" dirty="0">
                <a:solidFill>
                  <a:srgbClr val="C00000"/>
                </a:solidFill>
              </a:rPr>
              <a:t>Luca</a:t>
            </a:r>
          </a:p>
          <a:p>
            <a:pPr marL="0" indent="0">
              <a:buNone/>
            </a:pPr>
            <a:r>
              <a:rPr lang="it-IT" sz="2400" dirty="0"/>
              <a:t>Luca si è occupato del testing dell’inserimento e cancellazione di un paziente  e delle sue funzionalità.</a:t>
            </a:r>
          </a:p>
          <a:p>
            <a:pPr>
              <a:buNone/>
            </a:pPr>
            <a:r>
              <a:rPr lang="it-IT" sz="2400" dirty="0"/>
              <a:t>	Attraverso il suo testing è stato possibile migliorare le sue funzionalità e soprattutto nell’interfaccia, rendendola più comprensibile e intuitiva.</a:t>
            </a:r>
          </a:p>
        </p:txBody>
      </p:sp>
      <p:pic>
        <p:nvPicPr>
          <p:cNvPr id="4" name="Immagine 3">
            <a:extLst>
              <a:ext uri="{FF2B5EF4-FFF2-40B4-BE49-F238E27FC236}">
                <a16:creationId xmlns:a16="http://schemas.microsoft.com/office/drawing/2014/main" id="{BF6960C5-D539-9D4B-9167-CC7A846A72AB}"/>
              </a:ext>
            </a:extLst>
          </p:cNvPr>
          <p:cNvPicPr>
            <a:picLocks noChangeAspect="1"/>
          </p:cNvPicPr>
          <p:nvPr/>
        </p:nvPicPr>
        <p:blipFill>
          <a:blip r:embed="rId2"/>
          <a:stretch>
            <a:fillRect/>
          </a:stretch>
        </p:blipFill>
        <p:spPr>
          <a:xfrm>
            <a:off x="990600" y="2057400"/>
            <a:ext cx="312420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magine 4">
            <a:extLst>
              <a:ext uri="{FF2B5EF4-FFF2-40B4-BE49-F238E27FC236}">
                <a16:creationId xmlns:a16="http://schemas.microsoft.com/office/drawing/2014/main" id="{DC91F971-856F-8A40-A722-36792BB286AB}"/>
              </a:ext>
            </a:extLst>
          </p:cNvPr>
          <p:cNvPicPr>
            <a:picLocks noChangeAspect="1"/>
          </p:cNvPicPr>
          <p:nvPr/>
        </p:nvPicPr>
        <p:blipFill>
          <a:blip r:embed="rId3"/>
          <a:stretch>
            <a:fillRect/>
          </a:stretch>
        </p:blipFill>
        <p:spPr>
          <a:xfrm>
            <a:off x="8077200" y="137324"/>
            <a:ext cx="969380" cy="969380"/>
          </a:xfrm>
          <a:prstGeom prst="rect">
            <a:avLst/>
          </a:prstGeom>
        </p:spPr>
      </p:pic>
    </p:spTree>
    <p:extLst>
      <p:ext uri="{BB962C8B-B14F-4D97-AF65-F5344CB8AC3E}">
        <p14:creationId xmlns:p14="http://schemas.microsoft.com/office/powerpoint/2010/main" val="2543980052"/>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E7CFA4-BDC8-0345-A88E-8BA08E3ADE09}"/>
              </a:ext>
            </a:extLst>
          </p:cNvPr>
          <p:cNvSpPr>
            <a:spLocks noGrp="1"/>
          </p:cNvSpPr>
          <p:nvPr>
            <p:ph type="title"/>
          </p:nvPr>
        </p:nvSpPr>
        <p:spPr>
          <a:xfrm>
            <a:off x="-1905000" y="152400"/>
            <a:ext cx="8229600" cy="1143000"/>
          </a:xfrm>
        </p:spPr>
        <p:txBody>
          <a:bodyPr/>
          <a:lstStyle/>
          <a:p>
            <a:r>
              <a:rPr lang="it-IT" b="1" dirty="0">
                <a:solidFill>
                  <a:srgbClr val="00B050"/>
                </a:solidFill>
              </a:rPr>
              <a:t>Test di usabilità</a:t>
            </a:r>
          </a:p>
        </p:txBody>
      </p:sp>
      <p:sp>
        <p:nvSpPr>
          <p:cNvPr id="4" name="Rettangolo 3">
            <a:extLst>
              <a:ext uri="{FF2B5EF4-FFF2-40B4-BE49-F238E27FC236}">
                <a16:creationId xmlns:a16="http://schemas.microsoft.com/office/drawing/2014/main" id="{E75576FA-9DEC-2B46-AFCD-1669B440019C}"/>
              </a:ext>
            </a:extLst>
          </p:cNvPr>
          <p:cNvSpPr/>
          <p:nvPr/>
        </p:nvSpPr>
        <p:spPr>
          <a:xfrm>
            <a:off x="4343400" y="2104663"/>
            <a:ext cx="4572000" cy="2677656"/>
          </a:xfrm>
          <a:prstGeom prst="rect">
            <a:avLst/>
          </a:prstGeom>
        </p:spPr>
        <p:txBody>
          <a:bodyPr>
            <a:spAutoFit/>
          </a:bodyPr>
          <a:lstStyle/>
          <a:p>
            <a:pPr>
              <a:buNone/>
            </a:pPr>
            <a:r>
              <a:rPr lang="it-IT" sz="2400" b="1" dirty="0">
                <a:solidFill>
                  <a:srgbClr val="C00000"/>
                </a:solidFill>
              </a:rPr>
              <a:t>Marta</a:t>
            </a:r>
          </a:p>
          <a:p>
            <a:pPr>
              <a:buNone/>
            </a:pPr>
            <a:r>
              <a:rPr lang="it-IT" sz="2400" dirty="0"/>
              <a:t>Marta ha effettuato il testing nella </a:t>
            </a:r>
          </a:p>
          <a:p>
            <a:pPr>
              <a:buNone/>
            </a:pPr>
            <a:r>
              <a:rPr lang="it-IT" sz="2400" dirty="0"/>
              <a:t>parte di accesso al sistema.</a:t>
            </a:r>
          </a:p>
          <a:p>
            <a:pPr>
              <a:buNone/>
            </a:pPr>
            <a:endParaRPr lang="it-IT" sz="2400" dirty="0"/>
          </a:p>
          <a:p>
            <a:pPr>
              <a:buNone/>
            </a:pPr>
            <a:r>
              <a:rPr lang="it-IT" sz="2400" dirty="0"/>
              <a:t>Attraverso il suo testing abbiamo </a:t>
            </a:r>
          </a:p>
          <a:p>
            <a:pPr>
              <a:buNone/>
            </a:pPr>
            <a:r>
              <a:rPr lang="it-IT" sz="2400" dirty="0"/>
              <a:t>potuto migliorare la qualità del </a:t>
            </a:r>
          </a:p>
          <a:p>
            <a:pPr>
              <a:buNone/>
            </a:pPr>
            <a:r>
              <a:rPr lang="it-IT" sz="2400" dirty="0"/>
              <a:t>form del login al sistema.</a:t>
            </a:r>
          </a:p>
        </p:txBody>
      </p:sp>
      <p:pic>
        <p:nvPicPr>
          <p:cNvPr id="5" name="Immagine 4">
            <a:extLst>
              <a:ext uri="{FF2B5EF4-FFF2-40B4-BE49-F238E27FC236}">
                <a16:creationId xmlns:a16="http://schemas.microsoft.com/office/drawing/2014/main" id="{05D1BF2A-A473-1743-BC91-55DF6388E348}"/>
              </a:ext>
            </a:extLst>
          </p:cNvPr>
          <p:cNvPicPr>
            <a:picLocks noChangeAspect="1"/>
          </p:cNvPicPr>
          <p:nvPr/>
        </p:nvPicPr>
        <p:blipFill>
          <a:blip r:embed="rId2"/>
          <a:stretch>
            <a:fillRect/>
          </a:stretch>
        </p:blipFill>
        <p:spPr>
          <a:xfrm>
            <a:off x="8077200" y="137324"/>
            <a:ext cx="969380" cy="969380"/>
          </a:xfrm>
          <a:prstGeom prst="rect">
            <a:avLst/>
          </a:prstGeom>
        </p:spPr>
      </p:pic>
      <p:pic>
        <p:nvPicPr>
          <p:cNvPr id="6" name="Immagine 5">
            <a:extLst>
              <a:ext uri="{FF2B5EF4-FFF2-40B4-BE49-F238E27FC236}">
                <a16:creationId xmlns:a16="http://schemas.microsoft.com/office/drawing/2014/main" id="{FD455890-9796-FD48-800B-6EB9268675C4}"/>
              </a:ext>
            </a:extLst>
          </p:cNvPr>
          <p:cNvPicPr>
            <a:picLocks noChangeAspect="1"/>
          </p:cNvPicPr>
          <p:nvPr/>
        </p:nvPicPr>
        <p:blipFill rotWithShape="1">
          <a:blip r:embed="rId3"/>
          <a:srcRect t="10799" b="19426"/>
          <a:stretch/>
        </p:blipFill>
        <p:spPr>
          <a:xfrm>
            <a:off x="762000" y="2095017"/>
            <a:ext cx="3168196" cy="3395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6031007"/>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31D6C9-48DF-A843-8B66-EC075F891EF1}"/>
              </a:ext>
            </a:extLst>
          </p:cNvPr>
          <p:cNvSpPr>
            <a:spLocks noGrp="1"/>
          </p:cNvSpPr>
          <p:nvPr>
            <p:ph type="title"/>
          </p:nvPr>
        </p:nvSpPr>
        <p:spPr>
          <a:xfrm>
            <a:off x="-1524000" y="762000"/>
            <a:ext cx="8229600" cy="1143000"/>
          </a:xfrm>
        </p:spPr>
        <p:txBody>
          <a:bodyPr>
            <a:normAutofit fontScale="90000"/>
          </a:bodyPr>
          <a:lstStyle/>
          <a:p>
            <a:r>
              <a:rPr lang="it-IT" b="1" dirty="0">
                <a:solidFill>
                  <a:srgbClr val="00B050"/>
                </a:solidFill>
              </a:rPr>
              <a:t>Testing di usabilità </a:t>
            </a:r>
            <a:br>
              <a:rPr lang="it-IT" b="1" dirty="0"/>
            </a:br>
            <a:br>
              <a:rPr lang="it-IT" b="1" dirty="0"/>
            </a:br>
            <a:endParaRPr lang="it-IT" dirty="0"/>
          </a:p>
        </p:txBody>
      </p:sp>
      <p:sp>
        <p:nvSpPr>
          <p:cNvPr id="3" name="Segnaposto contenuto 2">
            <a:extLst>
              <a:ext uri="{FF2B5EF4-FFF2-40B4-BE49-F238E27FC236}">
                <a16:creationId xmlns:a16="http://schemas.microsoft.com/office/drawing/2014/main" id="{2B947BCA-FC50-EC4F-BC71-6F44460339F8}"/>
              </a:ext>
            </a:extLst>
          </p:cNvPr>
          <p:cNvSpPr>
            <a:spLocks noGrp="1"/>
          </p:cNvSpPr>
          <p:nvPr>
            <p:ph idx="1"/>
          </p:nvPr>
        </p:nvSpPr>
        <p:spPr>
          <a:xfrm>
            <a:off x="914400" y="1322146"/>
            <a:ext cx="8229600" cy="6172200"/>
          </a:xfrm>
        </p:spPr>
        <p:txBody>
          <a:bodyPr/>
          <a:lstStyle/>
          <a:p>
            <a:pPr marL="0" indent="0">
              <a:buNone/>
            </a:pPr>
            <a:r>
              <a:rPr lang="it-IT" sz="2800" b="1" dirty="0">
                <a:solidFill>
                  <a:srgbClr val="C00000"/>
                </a:solidFill>
              </a:rPr>
              <a:t>Scopo</a:t>
            </a:r>
          </a:p>
          <a:p>
            <a:pPr marL="0" indent="0">
              <a:buNone/>
            </a:pPr>
            <a:r>
              <a:rPr lang="it-IT" sz="2800" dirty="0"/>
              <a:t>Lo scopo di questa relazione è quello di riportare le modifiche che sono state effettuate a partire dal prototipo, fino all’implementazione finale del sistema </a:t>
            </a:r>
          </a:p>
          <a:p>
            <a:pPr marL="0" indent="0">
              <a:buNone/>
            </a:pPr>
            <a:r>
              <a:rPr lang="it-IT" sz="2800" i="1" dirty="0">
                <a:latin typeface="+mj-lt"/>
              </a:rPr>
              <a:t>GreenHelp</a:t>
            </a:r>
            <a:r>
              <a:rPr lang="it-IT" sz="2800" dirty="0"/>
              <a:t>.</a:t>
            </a:r>
          </a:p>
          <a:p>
            <a:r>
              <a:rPr lang="it-IT" sz="2800" dirty="0"/>
              <a:t>Il seguente documento si suddivide in due sezioni:</a:t>
            </a:r>
          </a:p>
          <a:p>
            <a:endParaRPr lang="it-IT" sz="2800" dirty="0"/>
          </a:p>
          <a:p>
            <a:pPr lvl="0">
              <a:buFont typeface="Wingdings" pitchFamily="2" charset="2"/>
              <a:buChar char="Ø"/>
            </a:pPr>
            <a:r>
              <a:rPr lang="it-IT" sz="2800" b="1" dirty="0">
                <a:solidFill>
                  <a:schemeClr val="accent3"/>
                </a:solidFill>
              </a:rPr>
              <a:t>Sezione 1 - Modifiche Apportate Rispetto Al Prototipo.</a:t>
            </a:r>
          </a:p>
          <a:p>
            <a:pPr lvl="0">
              <a:buFont typeface="Wingdings" pitchFamily="2" charset="2"/>
              <a:buChar char="Ø"/>
            </a:pPr>
            <a:r>
              <a:rPr lang="it-IT" sz="2800" b="1" dirty="0">
                <a:solidFill>
                  <a:schemeClr val="accent3"/>
                </a:solidFill>
              </a:rPr>
              <a:t>Sezione 2 - Modifiche Apportate Rispetto Alla Prima Versione.</a:t>
            </a:r>
          </a:p>
          <a:p>
            <a:endParaRPr lang="it-IT" dirty="0"/>
          </a:p>
        </p:txBody>
      </p:sp>
      <p:pic>
        <p:nvPicPr>
          <p:cNvPr id="4" name="Immagine 3">
            <a:extLst>
              <a:ext uri="{FF2B5EF4-FFF2-40B4-BE49-F238E27FC236}">
                <a16:creationId xmlns:a16="http://schemas.microsoft.com/office/drawing/2014/main" id="{1BEC7320-DEE1-A942-A401-5C4D5A7D6F5F}"/>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408584690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892F48-F941-9B4A-85D3-3A597C48D203}"/>
              </a:ext>
            </a:extLst>
          </p:cNvPr>
          <p:cNvSpPr>
            <a:spLocks noGrp="1"/>
          </p:cNvSpPr>
          <p:nvPr>
            <p:ph type="title"/>
          </p:nvPr>
        </p:nvSpPr>
        <p:spPr>
          <a:xfrm>
            <a:off x="-152400" y="228600"/>
            <a:ext cx="7559040" cy="1066800"/>
          </a:xfrm>
        </p:spPr>
        <p:txBody>
          <a:bodyPr>
            <a:noAutofit/>
          </a:bodyPr>
          <a:lstStyle/>
          <a:p>
            <a:r>
              <a:rPr lang="it-IT" sz="3600" b="1" dirty="0">
                <a:solidFill>
                  <a:srgbClr val="00B050"/>
                </a:solidFill>
              </a:rPr>
              <a:t>Descrizione</a:t>
            </a:r>
            <a:r>
              <a:rPr lang="it-IT" sz="3600" dirty="0">
                <a:solidFill>
                  <a:srgbClr val="00B050"/>
                </a:solidFill>
              </a:rPr>
              <a:t> </a:t>
            </a:r>
            <a:r>
              <a:rPr lang="it-IT" sz="3600" b="1" dirty="0">
                <a:solidFill>
                  <a:srgbClr val="00B050"/>
                </a:solidFill>
              </a:rPr>
              <a:t>dei personaggi e dei goal </a:t>
            </a:r>
            <a:br>
              <a:rPr lang="it-IT" sz="3600" dirty="0">
                <a:solidFill>
                  <a:srgbClr val="00B050"/>
                </a:solidFill>
              </a:rPr>
            </a:br>
            <a:endParaRPr lang="it-IT" sz="3600" dirty="0">
              <a:solidFill>
                <a:srgbClr val="00B050"/>
              </a:solidFill>
            </a:endParaRPr>
          </a:p>
        </p:txBody>
      </p:sp>
      <p:sp>
        <p:nvSpPr>
          <p:cNvPr id="3" name="Segnaposto contenuto 2">
            <a:extLst>
              <a:ext uri="{FF2B5EF4-FFF2-40B4-BE49-F238E27FC236}">
                <a16:creationId xmlns:a16="http://schemas.microsoft.com/office/drawing/2014/main" id="{0238EC00-74F5-5247-90CF-4480CAE8DE0F}"/>
              </a:ext>
            </a:extLst>
          </p:cNvPr>
          <p:cNvSpPr>
            <a:spLocks noGrp="1"/>
          </p:cNvSpPr>
          <p:nvPr>
            <p:ph idx="1"/>
          </p:nvPr>
        </p:nvSpPr>
        <p:spPr>
          <a:xfrm>
            <a:off x="1333211" y="1447800"/>
            <a:ext cx="7787640" cy="5181600"/>
          </a:xfrm>
        </p:spPr>
        <p:txBody>
          <a:bodyPr>
            <a:normAutofit/>
          </a:bodyPr>
          <a:lstStyle/>
          <a:p>
            <a:r>
              <a:rPr lang="it-IT" sz="2800" b="1" u="sng" dirty="0">
                <a:solidFill>
                  <a:schemeClr val="accent3"/>
                </a:solidFill>
              </a:rPr>
              <a:t>Sorgenti per Raccolta Dati </a:t>
            </a:r>
          </a:p>
          <a:p>
            <a:pPr marL="0" indent="0">
              <a:buNone/>
            </a:pPr>
            <a:r>
              <a:rPr lang="it-IT" sz="2800" dirty="0"/>
              <a:t>Il metodo utilizzato per trovare le personas è basato su indagini a </a:t>
            </a:r>
            <a:r>
              <a:rPr lang="it-IT" sz="2800" i="1" dirty="0"/>
              <a:t>livello nazionale </a:t>
            </a:r>
            <a:r>
              <a:rPr lang="it-IT" sz="2800" dirty="0"/>
              <a:t>dei pazienti</a:t>
            </a:r>
            <a:br>
              <a:rPr lang="it-IT" sz="2800" dirty="0"/>
            </a:br>
            <a:r>
              <a:rPr lang="it-IT" sz="2800" dirty="0"/>
              <a:t>Il metodo utilizzato per la raccolta dei dati e l'individuazione delle personas è il </a:t>
            </a:r>
            <a:r>
              <a:rPr lang="it-IT" sz="2800" i="1" dirty="0"/>
              <a:t>metodo dell'intervista. </a:t>
            </a:r>
          </a:p>
          <a:p>
            <a:pPr marL="0" indent="0">
              <a:buNone/>
            </a:pPr>
            <a:r>
              <a:rPr lang="it-IT" sz="2800" dirty="0"/>
              <a:t>Attraverso le interviste effettuate ai singoli utenti, in</a:t>
            </a:r>
            <a:br>
              <a:rPr lang="it-IT" sz="2800" dirty="0"/>
            </a:br>
            <a:r>
              <a:rPr lang="it-IT" sz="2800" dirty="0"/>
              <a:t>un ambiente dove si trovavano a loro agio, abbiamo potuto ottenere risposte più̀ dettagliate sulle loro esigenze. </a:t>
            </a:r>
          </a:p>
          <a:p>
            <a:pPr marL="0" indent="0">
              <a:buNone/>
            </a:pPr>
            <a:r>
              <a:rPr lang="it-IT" sz="2800" dirty="0"/>
              <a:t>Abbiamo, quindi, potuto individuare 3 personas: </a:t>
            </a:r>
          </a:p>
          <a:p>
            <a:pPr marL="0" indent="0">
              <a:buNone/>
            </a:pPr>
            <a:endParaRPr lang="it-IT" sz="2800" dirty="0"/>
          </a:p>
          <a:p>
            <a:endParaRPr lang="it-IT" dirty="0"/>
          </a:p>
        </p:txBody>
      </p:sp>
      <p:pic>
        <p:nvPicPr>
          <p:cNvPr id="4" name="Immagine 3">
            <a:extLst>
              <a:ext uri="{FF2B5EF4-FFF2-40B4-BE49-F238E27FC236}">
                <a16:creationId xmlns:a16="http://schemas.microsoft.com/office/drawing/2014/main" id="{7C04EE39-889A-6A4E-A58D-3E70F2046F43}"/>
              </a:ext>
            </a:extLst>
          </p:cNvPr>
          <p:cNvPicPr>
            <a:picLocks noChangeAspect="1"/>
          </p:cNvPicPr>
          <p:nvPr/>
        </p:nvPicPr>
        <p:blipFill>
          <a:blip r:embed="rId2"/>
          <a:stretch>
            <a:fillRect/>
          </a:stretch>
        </p:blipFill>
        <p:spPr>
          <a:xfrm>
            <a:off x="7965151" y="7716"/>
            <a:ext cx="1155700" cy="1155700"/>
          </a:xfrm>
          <a:prstGeom prst="rect">
            <a:avLst/>
          </a:prstGeom>
        </p:spPr>
      </p:pic>
    </p:spTree>
    <p:extLst>
      <p:ext uri="{BB962C8B-B14F-4D97-AF65-F5344CB8AC3E}">
        <p14:creationId xmlns:p14="http://schemas.microsoft.com/office/powerpoint/2010/main" val="3668620203"/>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A17BF1-F9A6-D94E-A1D5-529F79ACB451}"/>
              </a:ext>
            </a:extLst>
          </p:cNvPr>
          <p:cNvSpPr>
            <a:spLocks noGrp="1"/>
          </p:cNvSpPr>
          <p:nvPr>
            <p:ph type="title"/>
          </p:nvPr>
        </p:nvSpPr>
        <p:spPr>
          <a:xfrm>
            <a:off x="-533400" y="381000"/>
            <a:ext cx="5791200" cy="914400"/>
          </a:xfrm>
        </p:spPr>
        <p:txBody>
          <a:bodyPr>
            <a:normAutofit fontScale="90000"/>
          </a:bodyPr>
          <a:lstStyle/>
          <a:p>
            <a:r>
              <a:rPr lang="it-IT" b="1" dirty="0">
                <a:solidFill>
                  <a:srgbClr val="00B050"/>
                </a:solidFill>
              </a:rPr>
              <a:t>Testing di usabilità </a:t>
            </a:r>
            <a:br>
              <a:rPr lang="it-IT" dirty="0"/>
            </a:br>
            <a:endParaRPr lang="it-IT" dirty="0"/>
          </a:p>
        </p:txBody>
      </p:sp>
      <p:graphicFrame>
        <p:nvGraphicFramePr>
          <p:cNvPr id="4" name="Tabella 3">
            <a:extLst>
              <a:ext uri="{FF2B5EF4-FFF2-40B4-BE49-F238E27FC236}">
                <a16:creationId xmlns:a16="http://schemas.microsoft.com/office/drawing/2014/main" id="{C8C08666-FEA0-4447-AF42-C1B135465FE3}"/>
              </a:ext>
            </a:extLst>
          </p:cNvPr>
          <p:cNvGraphicFramePr>
            <a:graphicFrameLocks noGrp="1"/>
          </p:cNvGraphicFramePr>
          <p:nvPr>
            <p:extLst>
              <p:ext uri="{D42A27DB-BD31-4B8C-83A1-F6EECF244321}">
                <p14:modId xmlns:p14="http://schemas.microsoft.com/office/powerpoint/2010/main" val="1823666107"/>
              </p:ext>
            </p:extLst>
          </p:nvPr>
        </p:nvGraphicFramePr>
        <p:xfrm>
          <a:off x="1219200" y="1295400"/>
          <a:ext cx="7315200" cy="5443593"/>
        </p:xfrm>
        <a:graphic>
          <a:graphicData uri="http://schemas.openxmlformats.org/drawingml/2006/table">
            <a:tbl>
              <a:tblPr firstRow="1" bandRow="1">
                <a:tableStyleId>{69C7853C-536D-4A76-A0AE-DD22124D55A5}</a:tableStyleId>
              </a:tblPr>
              <a:tblGrid>
                <a:gridCol w="1828800">
                  <a:extLst>
                    <a:ext uri="{9D8B030D-6E8A-4147-A177-3AD203B41FA5}">
                      <a16:colId xmlns:a16="http://schemas.microsoft.com/office/drawing/2014/main" val="3735714352"/>
                    </a:ext>
                  </a:extLst>
                </a:gridCol>
                <a:gridCol w="1828800">
                  <a:extLst>
                    <a:ext uri="{9D8B030D-6E8A-4147-A177-3AD203B41FA5}">
                      <a16:colId xmlns:a16="http://schemas.microsoft.com/office/drawing/2014/main" val="343578842"/>
                    </a:ext>
                  </a:extLst>
                </a:gridCol>
                <a:gridCol w="1828800">
                  <a:extLst>
                    <a:ext uri="{9D8B030D-6E8A-4147-A177-3AD203B41FA5}">
                      <a16:colId xmlns:a16="http://schemas.microsoft.com/office/drawing/2014/main" val="4235020479"/>
                    </a:ext>
                  </a:extLst>
                </a:gridCol>
                <a:gridCol w="1828800">
                  <a:extLst>
                    <a:ext uri="{9D8B030D-6E8A-4147-A177-3AD203B41FA5}">
                      <a16:colId xmlns:a16="http://schemas.microsoft.com/office/drawing/2014/main" val="3691025065"/>
                    </a:ext>
                  </a:extLst>
                </a:gridCol>
              </a:tblGrid>
              <a:tr h="509198">
                <a:tc>
                  <a:txBody>
                    <a:bodyPr/>
                    <a:lstStyle/>
                    <a:p>
                      <a:pPr>
                        <a:lnSpc>
                          <a:spcPct val="107000"/>
                        </a:lnSpc>
                        <a:spcAft>
                          <a:spcPts val="0"/>
                        </a:spcAft>
                      </a:pPr>
                      <a:r>
                        <a:rPr lang="it-IT" sz="1600" dirty="0">
                          <a:effectLst/>
                        </a:rPr>
                        <a:t>Nome Task</a:t>
                      </a:r>
                      <a:endParaRPr lang="it-IT"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Tempo Impiegato</a:t>
                      </a:r>
                      <a:endParaRPr lang="it-IT"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Commenti</a:t>
                      </a:r>
                      <a:endParaRPr lang="it-IT"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Difficoltà</a:t>
                      </a:r>
                      <a:endParaRPr lang="it-IT"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2608566"/>
                  </a:ext>
                </a:extLst>
              </a:tr>
              <a:tr h="2728875">
                <a:tc>
                  <a:txBody>
                    <a:bodyPr/>
                    <a:lstStyle/>
                    <a:p>
                      <a:pPr>
                        <a:lnSpc>
                          <a:spcPct val="107000"/>
                        </a:lnSpc>
                        <a:spcAft>
                          <a:spcPts val="0"/>
                        </a:spcAft>
                      </a:pPr>
                      <a:r>
                        <a:rPr lang="it-IT" sz="1600" b="1" dirty="0">
                          <a:effectLst/>
                        </a:rPr>
                        <a:t>Aggiunta di un paziente </a:t>
                      </a:r>
                      <a:endParaRPr lang="it-IT"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3 minuti</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Il paziente capisce come collegarsi alla sua area utente.</a:t>
                      </a:r>
                    </a:p>
                    <a:p>
                      <a:pPr>
                        <a:lnSpc>
                          <a:spcPct val="107000"/>
                        </a:lnSpc>
                        <a:spcAft>
                          <a:spcPts val="0"/>
                        </a:spcAft>
                      </a:pPr>
                      <a:r>
                        <a:rPr lang="it-IT" sz="1600" dirty="0">
                          <a:effectLst/>
                        </a:rPr>
                        <a:t> </a:t>
                      </a:r>
                    </a:p>
                    <a:p>
                      <a:pPr>
                        <a:lnSpc>
                          <a:spcPct val="107000"/>
                        </a:lnSpc>
                        <a:spcAft>
                          <a:spcPts val="0"/>
                        </a:spcAft>
                      </a:pPr>
                      <a:r>
                        <a:rPr lang="it-IT" sz="1600" dirty="0">
                          <a:effectLst/>
                        </a:rPr>
                        <a:t>Il colore utilizzato è gradevole. </a:t>
                      </a:r>
                    </a:p>
                    <a:p>
                      <a:pPr>
                        <a:lnSpc>
                          <a:spcPct val="107000"/>
                        </a:lnSpc>
                        <a:spcAft>
                          <a:spcPts val="0"/>
                        </a:spcAft>
                      </a:pPr>
                      <a:r>
                        <a:rPr lang="it-IT" sz="1600" dirty="0">
                          <a:effectLst/>
                        </a:rPr>
                        <a:t> </a:t>
                      </a:r>
                    </a:p>
                    <a:p>
                      <a:pPr>
                        <a:lnSpc>
                          <a:spcPct val="107000"/>
                        </a:lnSpc>
                        <a:spcAft>
                          <a:spcPts val="0"/>
                        </a:spcAft>
                      </a:pPr>
                      <a:r>
                        <a:rPr lang="it-IT" sz="1600" dirty="0">
                          <a:effectLst/>
                        </a:rPr>
                        <a:t>Il form di inserimento dei dati è semplice ed intuitivo.</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Nessuna difficoltà riscontrata durante l’esecuzione di questo task.</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553259"/>
                  </a:ext>
                </a:extLst>
              </a:tr>
              <a:tr h="1981628">
                <a:tc>
                  <a:txBody>
                    <a:bodyPr/>
                    <a:lstStyle/>
                    <a:p>
                      <a:pPr>
                        <a:lnSpc>
                          <a:spcPct val="107000"/>
                        </a:lnSpc>
                        <a:spcAft>
                          <a:spcPts val="0"/>
                        </a:spcAft>
                      </a:pPr>
                      <a:r>
                        <a:rPr lang="it-IT" sz="1600" b="1" dirty="0">
                          <a:effectLst/>
                        </a:rPr>
                        <a:t>Visualizzazione del profilo utente e dell’attività</a:t>
                      </a:r>
                      <a:endParaRPr lang="it-IT"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2 minuti</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Il paziente capisce come utilizzare l’area a lui dedicata.</a:t>
                      </a:r>
                    </a:p>
                    <a:p>
                      <a:pPr>
                        <a:lnSpc>
                          <a:spcPct val="107000"/>
                        </a:lnSpc>
                        <a:spcAft>
                          <a:spcPts val="0"/>
                        </a:spcAft>
                      </a:pPr>
                      <a:r>
                        <a:rPr lang="it-IT" sz="1600" dirty="0">
                          <a:effectLst/>
                        </a:rPr>
                        <a:t> </a:t>
                      </a:r>
                    </a:p>
                    <a:p>
                      <a:pPr>
                        <a:lnSpc>
                          <a:spcPct val="107000"/>
                        </a:lnSpc>
                        <a:spcAft>
                          <a:spcPts val="0"/>
                        </a:spcAft>
                      </a:pPr>
                      <a:r>
                        <a:rPr lang="it-IT" sz="1600" dirty="0">
                          <a:effectLst/>
                        </a:rPr>
                        <a:t>Il paziente gradirebbe l’utilizzo di un colore diverso per lo sfondo.</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it-IT" sz="1600" dirty="0">
                          <a:effectLst/>
                        </a:rPr>
                        <a:t>Nessuna difficoltà riscontrata durante l’esecuzione di questo task.</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9042439"/>
                  </a:ext>
                </a:extLst>
              </a:tr>
            </a:tbl>
          </a:graphicData>
        </a:graphic>
      </p:graphicFrame>
      <p:sp>
        <p:nvSpPr>
          <p:cNvPr id="6" name="Rettangolo 5">
            <a:extLst>
              <a:ext uri="{FF2B5EF4-FFF2-40B4-BE49-F238E27FC236}">
                <a16:creationId xmlns:a16="http://schemas.microsoft.com/office/drawing/2014/main" id="{042FA527-9F1E-0D4D-A2E4-D113EB1EC7E8}"/>
              </a:ext>
            </a:extLst>
          </p:cNvPr>
          <p:cNvSpPr/>
          <p:nvPr/>
        </p:nvSpPr>
        <p:spPr>
          <a:xfrm>
            <a:off x="8534400" y="1662705"/>
            <a:ext cx="454730" cy="4708981"/>
          </a:xfrm>
          <a:prstGeom prst="rect">
            <a:avLst/>
          </a:prstGeom>
          <a:noFill/>
        </p:spPr>
        <p:txBody>
          <a:bodyPr wrap="square" lIns="91440" tIns="45720" rIns="91440" bIns="45720">
            <a:spAutoFit/>
          </a:bodyPr>
          <a:lstStyle/>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T</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a</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s</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k</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 </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A</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n</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a</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l</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i</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z</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z</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a</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t</a:t>
            </a:r>
          </a:p>
          <a:p>
            <a:pPr algn="ctr"/>
            <a:r>
              <a:rPr lang="it-IT" sz="2000" b="1" dirty="0">
                <a:ln w="6600">
                  <a:solidFill>
                    <a:schemeClr val="accent2"/>
                  </a:solidFill>
                  <a:prstDash val="solid"/>
                </a:ln>
                <a:solidFill>
                  <a:srgbClr val="FFFFFF"/>
                </a:solidFill>
                <a:effectLst>
                  <a:outerShdw dist="38100" dir="2700000" algn="tl" rotWithShape="0">
                    <a:schemeClr val="accent2"/>
                  </a:outerShdw>
                </a:effectLst>
              </a:rPr>
              <a:t>i </a:t>
            </a:r>
          </a:p>
        </p:txBody>
      </p:sp>
      <p:pic>
        <p:nvPicPr>
          <p:cNvPr id="10" name="Immagine 9">
            <a:extLst>
              <a:ext uri="{FF2B5EF4-FFF2-40B4-BE49-F238E27FC236}">
                <a16:creationId xmlns:a16="http://schemas.microsoft.com/office/drawing/2014/main" id="{7AFE8D4F-44C5-594F-8ABE-BE925636FD2B}"/>
              </a:ext>
            </a:extLst>
          </p:cNvPr>
          <p:cNvPicPr>
            <a:picLocks noChangeAspect="1"/>
          </p:cNvPicPr>
          <p:nvPr/>
        </p:nvPicPr>
        <p:blipFill>
          <a:blip r:embed="rId3"/>
          <a:stretch>
            <a:fillRect/>
          </a:stretch>
        </p:blipFill>
        <p:spPr>
          <a:xfrm>
            <a:off x="8019326" y="84137"/>
            <a:ext cx="969380" cy="969380"/>
          </a:xfrm>
          <a:prstGeom prst="rect">
            <a:avLst/>
          </a:prstGeom>
        </p:spPr>
      </p:pic>
    </p:spTree>
    <p:extLst>
      <p:ext uri="{BB962C8B-B14F-4D97-AF65-F5344CB8AC3E}">
        <p14:creationId xmlns:p14="http://schemas.microsoft.com/office/powerpoint/2010/main" val="919618393"/>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F996A6-27E2-7047-AD94-12A9802C1B5B}"/>
              </a:ext>
            </a:extLst>
          </p:cNvPr>
          <p:cNvSpPr>
            <a:spLocks noGrp="1"/>
          </p:cNvSpPr>
          <p:nvPr>
            <p:ph type="title"/>
          </p:nvPr>
        </p:nvSpPr>
        <p:spPr>
          <a:xfrm>
            <a:off x="-1524000" y="152400"/>
            <a:ext cx="8229600" cy="1143000"/>
          </a:xfrm>
        </p:spPr>
        <p:txBody>
          <a:bodyPr/>
          <a:lstStyle/>
          <a:p>
            <a:r>
              <a:rPr lang="it-IT" b="1" dirty="0">
                <a:solidFill>
                  <a:srgbClr val="00B050"/>
                </a:solidFill>
              </a:rPr>
              <a:t>Testing di usabilità</a:t>
            </a:r>
            <a:endParaRPr lang="it-IT" dirty="0"/>
          </a:p>
        </p:txBody>
      </p:sp>
      <p:sp>
        <p:nvSpPr>
          <p:cNvPr id="3" name="Segnaposto contenuto 2">
            <a:extLst>
              <a:ext uri="{FF2B5EF4-FFF2-40B4-BE49-F238E27FC236}">
                <a16:creationId xmlns:a16="http://schemas.microsoft.com/office/drawing/2014/main" id="{143887A1-48A2-DC46-95B5-331F049460ED}"/>
              </a:ext>
            </a:extLst>
          </p:cNvPr>
          <p:cNvSpPr>
            <a:spLocks noGrp="1"/>
          </p:cNvSpPr>
          <p:nvPr>
            <p:ph idx="1"/>
          </p:nvPr>
        </p:nvSpPr>
        <p:spPr>
          <a:xfrm>
            <a:off x="1828800" y="2133600"/>
            <a:ext cx="8229600" cy="5105400"/>
          </a:xfrm>
        </p:spPr>
        <p:txBody>
          <a:bodyPr/>
          <a:lstStyle/>
          <a:p>
            <a:pPr lvl="0">
              <a:lnSpc>
                <a:spcPct val="107000"/>
              </a:lnSpc>
              <a:buFont typeface="+mj-lt"/>
              <a:buAutoNum type="arabicPeriod"/>
            </a:pPr>
            <a:r>
              <a:rPr lang="it-IT" b="1" dirty="0">
                <a:latin typeface="Calibri" panose="020F0502020204030204" pitchFamily="34" charset="0"/>
                <a:ea typeface="Calibri" panose="020F0502020204030204" pitchFamily="34" charset="0"/>
                <a:cs typeface="Times New Roman" panose="02020603050405020304" pitchFamily="18" charset="0"/>
              </a:rPr>
              <a:t>Login al sito.</a:t>
            </a:r>
          </a:p>
          <a:p>
            <a:pPr lvl="0">
              <a:lnSpc>
                <a:spcPct val="107000"/>
              </a:lnSpc>
              <a:buFont typeface="+mj-lt"/>
              <a:buAutoNum type="arabicPeriod"/>
            </a:pPr>
            <a:r>
              <a:rPr lang="it-IT" b="1" dirty="0">
                <a:latin typeface="Calibri" panose="020F0502020204030204" pitchFamily="34" charset="0"/>
                <a:ea typeface="Calibri" panose="020F0502020204030204" pitchFamily="34" charset="0"/>
                <a:cs typeface="Times New Roman" panose="02020603050405020304" pitchFamily="18" charset="0"/>
              </a:rPr>
              <a:t>Aggiunta di un paziente.</a:t>
            </a:r>
          </a:p>
          <a:p>
            <a:pPr lvl="0">
              <a:lnSpc>
                <a:spcPct val="107000"/>
              </a:lnSpc>
              <a:buFont typeface="+mj-lt"/>
              <a:buAutoNum type="arabicPeriod"/>
            </a:pPr>
            <a:r>
              <a:rPr lang="it-IT" b="1" dirty="0">
                <a:latin typeface="Calibri" panose="020F0502020204030204" pitchFamily="34" charset="0"/>
                <a:ea typeface="Calibri" panose="020F0502020204030204" pitchFamily="34" charset="0"/>
                <a:cs typeface="Times New Roman" panose="02020603050405020304" pitchFamily="18" charset="0"/>
              </a:rPr>
              <a:t>Cancellazione di un paziente.</a:t>
            </a:r>
          </a:p>
          <a:p>
            <a:pPr lvl="0">
              <a:lnSpc>
                <a:spcPct val="107000"/>
              </a:lnSpc>
              <a:buFont typeface="+mj-lt"/>
              <a:buAutoNum type="arabicPeriod"/>
            </a:pPr>
            <a:r>
              <a:rPr lang="it-IT" b="1" dirty="0">
                <a:latin typeface="Calibri" panose="020F0502020204030204" pitchFamily="34" charset="0"/>
                <a:ea typeface="Calibri" panose="020F0502020204030204" pitchFamily="34" charset="0"/>
                <a:cs typeface="Times New Roman" panose="02020603050405020304" pitchFamily="18" charset="0"/>
              </a:rPr>
              <a:t>Aggiunta di un’attività.</a:t>
            </a:r>
          </a:p>
          <a:p>
            <a:pPr marL="0" lvl="0" indent="0">
              <a:lnSpc>
                <a:spcPct val="107000"/>
              </a:lnSpc>
              <a:buNone/>
            </a:pPr>
            <a:endParaRPr lang="it-IT"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pic>
        <p:nvPicPr>
          <p:cNvPr id="4" name="Immagine 3">
            <a:extLst>
              <a:ext uri="{FF2B5EF4-FFF2-40B4-BE49-F238E27FC236}">
                <a16:creationId xmlns:a16="http://schemas.microsoft.com/office/drawing/2014/main" id="{D4118670-75B7-BB4B-8371-EC4C026DA730}"/>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3530976799"/>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CA1C49-595F-4649-95AC-17E5F3F3D37C}"/>
              </a:ext>
            </a:extLst>
          </p:cNvPr>
          <p:cNvSpPr>
            <a:spLocks noGrp="1"/>
          </p:cNvSpPr>
          <p:nvPr>
            <p:ph type="title"/>
          </p:nvPr>
        </p:nvSpPr>
        <p:spPr>
          <a:xfrm>
            <a:off x="76200" y="457200"/>
            <a:ext cx="4343400" cy="1143000"/>
          </a:xfrm>
        </p:spPr>
        <p:txBody>
          <a:bodyPr>
            <a:normAutofit fontScale="90000"/>
          </a:bodyPr>
          <a:lstStyle/>
          <a:p>
            <a:r>
              <a:rPr lang="it-IT"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Resoconto Finale</a:t>
            </a:r>
            <a:br>
              <a:rPr lang="it-IT" dirty="0">
                <a:highlight>
                  <a:srgbClr val="00FF00"/>
                </a:highlight>
                <a:latin typeface="Calibri" panose="020F0502020204030204" pitchFamily="34" charset="0"/>
                <a:ea typeface="Calibri" panose="020F0502020204030204" pitchFamily="34" charset="0"/>
                <a:cs typeface="Times New Roman" panose="02020603050405020304" pitchFamily="18" charset="0"/>
              </a:rPr>
            </a:br>
            <a:endParaRPr lang="it-IT" dirty="0"/>
          </a:p>
        </p:txBody>
      </p:sp>
      <p:sp>
        <p:nvSpPr>
          <p:cNvPr id="3" name="Segnaposto contenuto 2">
            <a:extLst>
              <a:ext uri="{FF2B5EF4-FFF2-40B4-BE49-F238E27FC236}">
                <a16:creationId xmlns:a16="http://schemas.microsoft.com/office/drawing/2014/main" id="{3BF085C6-2503-AB4B-90DB-A9074D025086}"/>
              </a:ext>
            </a:extLst>
          </p:cNvPr>
          <p:cNvSpPr>
            <a:spLocks noGrp="1"/>
          </p:cNvSpPr>
          <p:nvPr>
            <p:ph idx="1"/>
          </p:nvPr>
        </p:nvSpPr>
        <p:spPr>
          <a:xfrm>
            <a:off x="762000" y="1417638"/>
            <a:ext cx="8534400" cy="5867400"/>
          </a:xfrm>
        </p:spPr>
        <p:txBody>
          <a:bodyPr>
            <a:normAutofit/>
          </a:bodyPr>
          <a:lstStyle/>
          <a:p>
            <a:pPr marL="0" indent="0">
              <a:lnSpc>
                <a:spcPct val="107000"/>
              </a:lnSpc>
              <a:spcAft>
                <a:spcPts val="800"/>
              </a:spcAft>
              <a:buNone/>
            </a:pPr>
            <a:r>
              <a:rPr lang="it-IT" sz="2000" b="1" dirty="0">
                <a:highlight>
                  <a:srgbClr val="00FF00"/>
                </a:highlight>
                <a:latin typeface="Calibri" panose="020F0502020204030204" pitchFamily="34" charset="0"/>
                <a:ea typeface="Calibri" panose="020F0502020204030204" pitchFamily="34" charset="0"/>
                <a:cs typeface="Times New Roman" panose="02020603050405020304" pitchFamily="18" charset="0"/>
              </a:rPr>
              <a:t>Sono riportati, di seguito, i risultati del questionario sottoposto agli utenti:</a:t>
            </a:r>
          </a:p>
          <a:p>
            <a:pPr marL="0" indent="0">
              <a:lnSpc>
                <a:spcPct val="107000"/>
              </a:lnSpc>
              <a:spcAft>
                <a:spcPts val="800"/>
              </a:spcAft>
              <a:buNone/>
            </a:pPr>
            <a:r>
              <a:rPr lang="it-IT" sz="2000" dirty="0">
                <a:latin typeface="Calibri" panose="020F0502020204030204" pitchFamily="34" charset="0"/>
                <a:ea typeface="Calibri" panose="020F0502020204030204" pitchFamily="34" charset="0"/>
                <a:cs typeface="Times New Roman" panose="02020603050405020304" pitchFamily="18" charset="0"/>
              </a:rPr>
              <a:t>Dalla valutazione effettuata con gli utenti e dai risultati ottenuti dal questionario, il sistema </a:t>
            </a:r>
            <a:r>
              <a:rPr lang="it-IT" sz="2000" i="1" dirty="0">
                <a:latin typeface="Calibri" panose="020F0502020204030204" pitchFamily="34" charset="0"/>
                <a:ea typeface="Calibri" panose="020F0502020204030204" pitchFamily="34" charset="0"/>
                <a:cs typeface="Times New Roman" panose="02020603050405020304" pitchFamily="18" charset="0"/>
              </a:rPr>
              <a:t>GreenHelp</a:t>
            </a:r>
            <a:r>
              <a:rPr lang="it-IT" sz="2000" dirty="0">
                <a:latin typeface="Calibri" panose="020F0502020204030204" pitchFamily="34" charset="0"/>
                <a:ea typeface="Calibri" panose="020F0502020204030204" pitchFamily="34" charset="0"/>
                <a:cs typeface="Times New Roman" panose="02020603050405020304" pitchFamily="18" charset="0"/>
              </a:rPr>
              <a:t> risulta avere un’interfaccia abbastanza gradevole e comprensibile nonché generalmente intuitiva ai fini del sistema, con colori mediamente adatti alle relative sezioni e font leggibili e non fastidiosi. Nonostante ciò, secondo il parere dei Dottori, l’interfaccia grafica dovrebbe essere migliorata nel seguente modo:</a:t>
            </a:r>
          </a:p>
          <a:p>
            <a:pPr lvl="0">
              <a:lnSpc>
                <a:spcPct val="107000"/>
              </a:lnSpc>
              <a:buFont typeface="+mj-lt"/>
              <a:buAutoNum type="arabicPeriod"/>
            </a:pPr>
            <a:r>
              <a:rPr lang="it-IT" sz="1800" i="1" dirty="0">
                <a:latin typeface="Calibri" panose="020F0502020204030204" pitchFamily="34" charset="0"/>
                <a:ea typeface="Calibri" panose="020F0502020204030204" pitchFamily="34" charset="0"/>
                <a:cs typeface="Times New Roman" panose="02020603050405020304" pitchFamily="18" charset="0"/>
              </a:rPr>
              <a:t>Eliminazione della modalità “grassetto” dal testo di alcune pagine;</a:t>
            </a:r>
          </a:p>
          <a:p>
            <a:pPr lvl="0">
              <a:lnSpc>
                <a:spcPct val="107000"/>
              </a:lnSpc>
              <a:buFont typeface="+mj-lt"/>
              <a:buAutoNum type="arabicPeriod"/>
            </a:pPr>
            <a:r>
              <a:rPr lang="it-IT" sz="1800" i="1" dirty="0">
                <a:latin typeface="Calibri" panose="020F0502020204030204" pitchFamily="34" charset="0"/>
                <a:ea typeface="Calibri" panose="020F0502020204030204" pitchFamily="34" charset="0"/>
                <a:cs typeface="Times New Roman" panose="02020603050405020304" pitchFamily="18" charset="0"/>
              </a:rPr>
              <a:t>Modifica dello sfondo nella sezione di accesso;</a:t>
            </a:r>
          </a:p>
          <a:p>
            <a:pPr lvl="0">
              <a:lnSpc>
                <a:spcPct val="107000"/>
              </a:lnSpc>
              <a:buFont typeface="+mj-lt"/>
              <a:buAutoNum type="arabicPeriod"/>
            </a:pPr>
            <a:r>
              <a:rPr lang="it-IT" sz="1800" i="1" dirty="0">
                <a:latin typeface="Calibri" panose="020F0502020204030204" pitchFamily="34" charset="0"/>
                <a:ea typeface="Calibri" panose="020F0502020204030204" pitchFamily="34" charset="0"/>
                <a:cs typeface="Times New Roman" panose="02020603050405020304" pitchFamily="18" charset="0"/>
              </a:rPr>
              <a:t>Sostituzione del colore dei bordi e dello sfondo di alcuni form;</a:t>
            </a:r>
          </a:p>
          <a:p>
            <a:pPr lvl="0">
              <a:lnSpc>
                <a:spcPct val="107000"/>
              </a:lnSpc>
              <a:buFont typeface="+mj-lt"/>
              <a:buAutoNum type="arabicPeriod"/>
            </a:pPr>
            <a:r>
              <a:rPr lang="it-IT" sz="1800" i="1" dirty="0">
                <a:latin typeface="Calibri" panose="020F0502020204030204" pitchFamily="34" charset="0"/>
                <a:ea typeface="Calibri" panose="020F0502020204030204" pitchFamily="34" charset="0"/>
                <a:cs typeface="Times New Roman" panose="02020603050405020304" pitchFamily="18" charset="0"/>
              </a:rPr>
              <a:t>Cambio di font e colore del testo;</a:t>
            </a:r>
          </a:p>
          <a:p>
            <a:pPr lvl="0">
              <a:lnSpc>
                <a:spcPct val="107000"/>
              </a:lnSpc>
              <a:buFont typeface="+mj-lt"/>
              <a:buAutoNum type="arabicPeriod"/>
            </a:pPr>
            <a:r>
              <a:rPr lang="it-IT" sz="1800" i="1" dirty="0">
                <a:latin typeface="Calibri" panose="020F0502020204030204" pitchFamily="34" charset="0"/>
                <a:ea typeface="Calibri" panose="020F0502020204030204" pitchFamily="34" charset="0"/>
                <a:cs typeface="Times New Roman" panose="02020603050405020304" pitchFamily="18" charset="0"/>
              </a:rPr>
              <a:t>Aggiunta di screen per rendere </a:t>
            </a:r>
            <a:r>
              <a:rPr lang="it-IT" sz="1800" i="1">
                <a:latin typeface="Calibri" panose="020F0502020204030204" pitchFamily="34" charset="0"/>
                <a:ea typeface="Calibri" panose="020F0502020204030204" pitchFamily="34" charset="0"/>
                <a:cs typeface="Times New Roman" panose="02020603050405020304" pitchFamily="18" charset="0"/>
              </a:rPr>
              <a:t>le pagine </a:t>
            </a:r>
            <a:r>
              <a:rPr lang="it-IT" sz="1800" i="1" dirty="0">
                <a:latin typeface="Calibri" panose="020F0502020204030204" pitchFamily="34" charset="0"/>
                <a:ea typeface="Calibri" panose="020F0502020204030204" pitchFamily="34" charset="0"/>
                <a:cs typeface="Times New Roman" panose="02020603050405020304" pitchFamily="18" charset="0"/>
              </a:rPr>
              <a:t>nelle varie sezioni più intuitive.</a:t>
            </a:r>
          </a:p>
          <a:p>
            <a:pPr marL="0" indent="0">
              <a:lnSpc>
                <a:spcPct val="107000"/>
              </a:lnSpc>
              <a:spcAft>
                <a:spcPts val="800"/>
              </a:spcAft>
              <a:buNone/>
            </a:pPr>
            <a:endParaRPr lang="it-IT" sz="2000" dirty="0"/>
          </a:p>
        </p:txBody>
      </p:sp>
      <p:pic>
        <p:nvPicPr>
          <p:cNvPr id="4" name="Immagine 3">
            <a:extLst>
              <a:ext uri="{FF2B5EF4-FFF2-40B4-BE49-F238E27FC236}">
                <a16:creationId xmlns:a16="http://schemas.microsoft.com/office/drawing/2014/main" id="{5F9B660A-2585-7D46-9F88-0A29198DFC29}"/>
              </a:ext>
            </a:extLst>
          </p:cNvPr>
          <p:cNvPicPr>
            <a:picLocks noChangeAspect="1"/>
          </p:cNvPicPr>
          <p:nvPr/>
        </p:nvPicPr>
        <p:blipFill>
          <a:blip r:embed="rId2"/>
          <a:stretch>
            <a:fillRect/>
          </a:stretch>
        </p:blipFill>
        <p:spPr>
          <a:xfrm>
            <a:off x="8019326" y="84137"/>
            <a:ext cx="969380" cy="969380"/>
          </a:xfrm>
          <a:prstGeom prst="rect">
            <a:avLst/>
          </a:prstGeom>
        </p:spPr>
      </p:pic>
    </p:spTree>
    <p:extLst>
      <p:ext uri="{BB962C8B-B14F-4D97-AF65-F5344CB8AC3E}">
        <p14:creationId xmlns:p14="http://schemas.microsoft.com/office/powerpoint/2010/main" val="1629225118"/>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45406-43FB-3A46-B8D8-FF4D3DA64FB5}"/>
              </a:ext>
            </a:extLst>
          </p:cNvPr>
          <p:cNvSpPr>
            <a:spLocks noGrp="1"/>
          </p:cNvSpPr>
          <p:nvPr>
            <p:ph type="title"/>
          </p:nvPr>
        </p:nvSpPr>
        <p:spPr>
          <a:xfrm>
            <a:off x="-1676400" y="160337"/>
            <a:ext cx="8229600" cy="1143000"/>
          </a:xfrm>
        </p:spPr>
        <p:txBody>
          <a:bodyPr/>
          <a:lstStyle/>
          <a:p>
            <a:r>
              <a:rPr lang="it-IT" b="1" dirty="0">
                <a:solidFill>
                  <a:srgbClr val="00B050"/>
                </a:solidFill>
              </a:rPr>
              <a:t>Link applicazione</a:t>
            </a:r>
          </a:p>
        </p:txBody>
      </p:sp>
      <p:pic>
        <p:nvPicPr>
          <p:cNvPr id="4" name="Immagine 3">
            <a:extLst>
              <a:ext uri="{FF2B5EF4-FFF2-40B4-BE49-F238E27FC236}">
                <a16:creationId xmlns:a16="http://schemas.microsoft.com/office/drawing/2014/main" id="{BC3F3BEC-43E7-FC4C-950B-149A47155AB3}"/>
              </a:ext>
            </a:extLst>
          </p:cNvPr>
          <p:cNvPicPr>
            <a:picLocks noChangeAspect="1"/>
          </p:cNvPicPr>
          <p:nvPr/>
        </p:nvPicPr>
        <p:blipFill>
          <a:blip r:embed="rId2"/>
          <a:stretch>
            <a:fillRect/>
          </a:stretch>
        </p:blipFill>
        <p:spPr>
          <a:xfrm>
            <a:off x="8019326" y="84137"/>
            <a:ext cx="969380" cy="969380"/>
          </a:xfrm>
          <a:prstGeom prst="rect">
            <a:avLst/>
          </a:prstGeom>
        </p:spPr>
      </p:pic>
      <p:sp>
        <p:nvSpPr>
          <p:cNvPr id="7" name="Segnaposto contenuto 6">
            <a:extLst>
              <a:ext uri="{FF2B5EF4-FFF2-40B4-BE49-F238E27FC236}">
                <a16:creationId xmlns:a16="http://schemas.microsoft.com/office/drawing/2014/main" id="{6C9292AE-4481-D142-A4D2-7A056C8383F2}"/>
              </a:ext>
            </a:extLst>
          </p:cNvPr>
          <p:cNvSpPr>
            <a:spLocks noGrp="1"/>
          </p:cNvSpPr>
          <p:nvPr>
            <p:ph idx="1"/>
          </p:nvPr>
        </p:nvSpPr>
        <p:spPr>
          <a:xfrm>
            <a:off x="1368706" y="1676400"/>
            <a:ext cx="7620000" cy="4525963"/>
          </a:xfrm>
        </p:spPr>
        <p:txBody>
          <a:bodyPr/>
          <a:lstStyle/>
          <a:p>
            <a:pPr marL="0" indent="0">
              <a:buNone/>
            </a:pPr>
            <a:r>
              <a:rPr lang="it-IT" b="1" u="sng" dirty="0">
                <a:hlinkClick r:id="rId3"/>
              </a:rPr>
              <a:t>https://github.com/Marialia97/Gruppo-5.git</a:t>
            </a:r>
            <a:endParaRPr lang="it-IT" dirty="0"/>
          </a:p>
          <a:p>
            <a:endParaRPr lang="it-IT" dirty="0"/>
          </a:p>
        </p:txBody>
      </p:sp>
    </p:spTree>
    <p:extLst>
      <p:ext uri="{BB962C8B-B14F-4D97-AF65-F5344CB8AC3E}">
        <p14:creationId xmlns:p14="http://schemas.microsoft.com/office/powerpoint/2010/main" val="4187299135"/>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160782-25A7-9F41-B6C4-DA363C5EF5BE}"/>
              </a:ext>
            </a:extLst>
          </p:cNvPr>
          <p:cNvSpPr>
            <a:spLocks noGrp="1"/>
          </p:cNvSpPr>
          <p:nvPr>
            <p:ph type="title"/>
          </p:nvPr>
        </p:nvSpPr>
        <p:spPr>
          <a:xfrm>
            <a:off x="914400" y="533400"/>
            <a:ext cx="7437199" cy="1718590"/>
          </a:xfrm>
        </p:spPr>
        <p:txBody>
          <a:bodyPr>
            <a:normAutofit fontScale="90000"/>
          </a:bodyPr>
          <a:lstStyle/>
          <a:p>
            <a:r>
              <a:rPr lang="it-IT" sz="3600" b="1" dirty="0">
                <a:solidFill>
                  <a:srgbClr val="00B415"/>
                </a:solidFill>
              </a:rPr>
              <a:t>Descrizione della parte svolta da ciascun componente del gruppo in percentuale  </a:t>
            </a:r>
            <a:br>
              <a:rPr lang="it-IT" dirty="0"/>
            </a:br>
            <a:br>
              <a:rPr lang="it-IT" dirty="0"/>
            </a:br>
            <a:r>
              <a:rPr lang="it-IT" sz="2000" b="1" dirty="0"/>
              <a:t>Ogni componente del gruppo ha partecipato equamente nella stesura del documento. In seguito sono riportate le percentuali del lavoro svolto di ciascun componente. </a:t>
            </a:r>
          </a:p>
        </p:txBody>
      </p:sp>
      <p:graphicFrame>
        <p:nvGraphicFramePr>
          <p:cNvPr id="4" name="Tabella 4">
            <a:extLst>
              <a:ext uri="{FF2B5EF4-FFF2-40B4-BE49-F238E27FC236}">
                <a16:creationId xmlns:a16="http://schemas.microsoft.com/office/drawing/2014/main" id="{438FCF37-C9DB-49E5-AABC-A9043BB45E98}"/>
              </a:ext>
            </a:extLst>
          </p:cNvPr>
          <p:cNvGraphicFramePr>
            <a:graphicFrameLocks noGrp="1"/>
          </p:cNvGraphicFramePr>
          <p:nvPr>
            <p:ph idx="1"/>
            <p:extLst>
              <p:ext uri="{D42A27DB-BD31-4B8C-83A1-F6EECF244321}">
                <p14:modId xmlns:p14="http://schemas.microsoft.com/office/powerpoint/2010/main" val="871662183"/>
              </p:ext>
            </p:extLst>
          </p:nvPr>
        </p:nvGraphicFramePr>
        <p:xfrm>
          <a:off x="1402000" y="3047999"/>
          <a:ext cx="7437200" cy="1634211"/>
        </p:xfrm>
        <a:graphic>
          <a:graphicData uri="http://schemas.openxmlformats.org/drawingml/2006/table">
            <a:tbl>
              <a:tblPr firstRow="1" bandRow="1">
                <a:tableStyleId>{306799F8-075E-4A3A-A7F6-7FBC6576F1A4}</a:tableStyleId>
              </a:tblPr>
              <a:tblGrid>
                <a:gridCol w="1736216">
                  <a:extLst>
                    <a:ext uri="{9D8B030D-6E8A-4147-A177-3AD203B41FA5}">
                      <a16:colId xmlns:a16="http://schemas.microsoft.com/office/drawing/2014/main" val="566149008"/>
                    </a:ext>
                  </a:extLst>
                </a:gridCol>
                <a:gridCol w="1900328">
                  <a:extLst>
                    <a:ext uri="{9D8B030D-6E8A-4147-A177-3AD203B41FA5}">
                      <a16:colId xmlns:a16="http://schemas.microsoft.com/office/drawing/2014/main" val="2922017791"/>
                    </a:ext>
                  </a:extLst>
                </a:gridCol>
                <a:gridCol w="1900328">
                  <a:extLst>
                    <a:ext uri="{9D8B030D-6E8A-4147-A177-3AD203B41FA5}">
                      <a16:colId xmlns:a16="http://schemas.microsoft.com/office/drawing/2014/main" val="2149002372"/>
                    </a:ext>
                  </a:extLst>
                </a:gridCol>
                <a:gridCol w="1900328">
                  <a:extLst>
                    <a:ext uri="{9D8B030D-6E8A-4147-A177-3AD203B41FA5}">
                      <a16:colId xmlns:a16="http://schemas.microsoft.com/office/drawing/2014/main" val="831702233"/>
                    </a:ext>
                  </a:extLst>
                </a:gridCol>
              </a:tblGrid>
              <a:tr h="828462">
                <a:tc>
                  <a:txBody>
                    <a:bodyPr/>
                    <a:lstStyle/>
                    <a:p>
                      <a:r>
                        <a:rPr lang="it-IT" sz="1800" dirty="0"/>
                        <a:t>Staiano </a:t>
                      </a:r>
                    </a:p>
                  </a:txBody>
                  <a:tcPr marL="68580" marR="68580" marT="34290" marB="34290"/>
                </a:tc>
                <a:tc>
                  <a:txBody>
                    <a:bodyPr/>
                    <a:lstStyle/>
                    <a:p>
                      <a:r>
                        <a:rPr lang="it-IT" sz="1800" dirty="0"/>
                        <a:t>Perillo </a:t>
                      </a:r>
                    </a:p>
                  </a:txBody>
                  <a:tcPr marL="68580" marR="68580" marT="34290" marB="34290"/>
                </a:tc>
                <a:tc>
                  <a:txBody>
                    <a:bodyPr/>
                    <a:lstStyle/>
                    <a:p>
                      <a:r>
                        <a:rPr lang="it-IT" sz="1800" dirty="0"/>
                        <a:t>Finamore</a:t>
                      </a:r>
                    </a:p>
                  </a:txBody>
                  <a:tcPr marL="68580" marR="68580" marT="34290" marB="34290"/>
                </a:tc>
                <a:tc>
                  <a:txBody>
                    <a:bodyPr/>
                    <a:lstStyle/>
                    <a:p>
                      <a:r>
                        <a:rPr lang="it-IT" sz="1800" dirty="0"/>
                        <a:t>Pastore </a:t>
                      </a:r>
                    </a:p>
                  </a:txBody>
                  <a:tcPr marL="68580" marR="68580" marT="34290" marB="34290"/>
                </a:tc>
                <a:extLst>
                  <a:ext uri="{0D108BD9-81ED-4DB2-BD59-A6C34878D82A}">
                    <a16:rowId xmlns:a16="http://schemas.microsoft.com/office/drawing/2014/main" val="2447126609"/>
                  </a:ext>
                </a:extLst>
              </a:tr>
              <a:tr h="805749">
                <a:tc>
                  <a:txBody>
                    <a:bodyPr/>
                    <a:lstStyle/>
                    <a:p>
                      <a:r>
                        <a:rPr lang="it-IT" sz="1800" dirty="0"/>
                        <a:t>25%</a:t>
                      </a:r>
                    </a:p>
                  </a:txBody>
                  <a:tcPr marL="68580" marR="68580" marT="34290" marB="34290"/>
                </a:tc>
                <a:tc>
                  <a:txBody>
                    <a:bodyPr/>
                    <a:lstStyle/>
                    <a:p>
                      <a:r>
                        <a:rPr lang="it-IT" sz="1800" dirty="0"/>
                        <a:t>25%</a:t>
                      </a:r>
                    </a:p>
                  </a:txBody>
                  <a:tcPr marL="68580" marR="68580" marT="34290" marB="34290"/>
                </a:tc>
                <a:tc>
                  <a:txBody>
                    <a:bodyPr/>
                    <a:lstStyle/>
                    <a:p>
                      <a:r>
                        <a:rPr lang="it-IT" sz="1800" dirty="0"/>
                        <a:t>25%</a:t>
                      </a:r>
                    </a:p>
                  </a:txBody>
                  <a:tcPr marL="68580" marR="68580" marT="34290" marB="34290"/>
                </a:tc>
                <a:tc>
                  <a:txBody>
                    <a:bodyPr/>
                    <a:lstStyle/>
                    <a:p>
                      <a:r>
                        <a:rPr lang="it-IT" sz="1800" dirty="0"/>
                        <a:t>25%</a:t>
                      </a:r>
                    </a:p>
                  </a:txBody>
                  <a:tcPr marL="68580" marR="68580" marT="34290" marB="34290"/>
                </a:tc>
                <a:extLst>
                  <a:ext uri="{0D108BD9-81ED-4DB2-BD59-A6C34878D82A}">
                    <a16:rowId xmlns:a16="http://schemas.microsoft.com/office/drawing/2014/main" val="27550710"/>
                  </a:ext>
                </a:extLst>
              </a:tr>
            </a:tbl>
          </a:graphicData>
        </a:graphic>
      </p:graphicFrame>
    </p:spTree>
    <p:extLst>
      <p:ext uri="{BB962C8B-B14F-4D97-AF65-F5344CB8AC3E}">
        <p14:creationId xmlns:p14="http://schemas.microsoft.com/office/powerpoint/2010/main" val="4727829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33AF30-A915-428D-997F-7AF621A55681}"/>
              </a:ext>
            </a:extLst>
          </p:cNvPr>
          <p:cNvSpPr>
            <a:spLocks noGrp="1"/>
          </p:cNvSpPr>
          <p:nvPr>
            <p:ph type="title"/>
          </p:nvPr>
        </p:nvSpPr>
        <p:spPr/>
        <p:txBody>
          <a:bodyPr>
            <a:normAutofit fontScale="90000"/>
          </a:bodyPr>
          <a:lstStyle/>
          <a:p>
            <a:pPr algn="l"/>
            <a:r>
              <a:rPr lang="it-IT" sz="3600" b="1" dirty="0">
                <a:solidFill>
                  <a:srgbClr val="00B415"/>
                </a:solidFill>
              </a:rPr>
              <a:t>Personas1 :</a:t>
            </a:r>
            <a:r>
              <a:rPr lang="it-IT" sz="3600" dirty="0">
                <a:solidFill>
                  <a:srgbClr val="00B415"/>
                </a:solidFill>
              </a:rPr>
              <a:t> </a:t>
            </a:r>
            <a:r>
              <a:rPr lang="it-IT" sz="3600" b="1" i="1" dirty="0">
                <a:solidFill>
                  <a:srgbClr val="00B415"/>
                </a:solidFill>
              </a:rPr>
              <a:t>Caterina Viganò</a:t>
            </a:r>
            <a:br>
              <a:rPr lang="it-IT" b="1" i="1" dirty="0"/>
            </a:br>
            <a:endParaRPr lang="it-IT" dirty="0"/>
          </a:p>
        </p:txBody>
      </p:sp>
      <p:sp>
        <p:nvSpPr>
          <p:cNvPr id="3" name="Segnaposto contenuto 2">
            <a:extLst>
              <a:ext uri="{FF2B5EF4-FFF2-40B4-BE49-F238E27FC236}">
                <a16:creationId xmlns:a16="http://schemas.microsoft.com/office/drawing/2014/main" id="{C2DDFD88-349D-414A-9B3E-DAA16BA12CC7}"/>
              </a:ext>
            </a:extLst>
          </p:cNvPr>
          <p:cNvSpPr>
            <a:spLocks noGrp="1"/>
          </p:cNvSpPr>
          <p:nvPr>
            <p:ph idx="1"/>
          </p:nvPr>
        </p:nvSpPr>
        <p:spPr>
          <a:xfrm>
            <a:off x="914400" y="1391595"/>
            <a:ext cx="8229600" cy="4525963"/>
          </a:xfrm>
        </p:spPr>
        <p:txBody>
          <a:bodyPr/>
          <a:lstStyle/>
          <a:p>
            <a:pPr marL="0" indent="0" algn="ctr">
              <a:buNone/>
            </a:pPr>
            <a:r>
              <a:rPr lang="it-IT" sz="2400" b="1" i="1" dirty="0"/>
              <a:t>Donna di 42 anni, alta e snella, psichiatra presso l’ospedale Luigi Sacco di Milano.</a:t>
            </a:r>
          </a:p>
          <a:p>
            <a:pPr marL="0" indent="0">
              <a:buNone/>
            </a:pPr>
            <a:r>
              <a:rPr lang="it-IT" sz="2400" dirty="0"/>
              <a:t>Dichiara che ogni giorno arrivano una ventina di persone con disturbi bipolari o depressione. Per alcune di loro, quando mostrano interesse e piacere per la natura, c’è il passaggio nell’orto all’interno del grande parco dell’ospedale. Seminano verdure secondo i cicli delle stagioni, raccolgono albicocche e pesche, potano le piante, preparano pesto e marmellate. Vuole cercare nuove tecnologie per aiutare i suoi pazienti.</a:t>
            </a:r>
          </a:p>
        </p:txBody>
      </p:sp>
      <p:pic>
        <p:nvPicPr>
          <p:cNvPr id="5" name="Immagine 4">
            <a:extLst>
              <a:ext uri="{FF2B5EF4-FFF2-40B4-BE49-F238E27FC236}">
                <a16:creationId xmlns:a16="http://schemas.microsoft.com/office/drawing/2014/main" id="{406E4D9F-7899-460E-AB6F-CD78ADC9F782}"/>
              </a:ext>
            </a:extLst>
          </p:cNvPr>
          <p:cNvPicPr>
            <a:picLocks noChangeAspect="1"/>
          </p:cNvPicPr>
          <p:nvPr/>
        </p:nvPicPr>
        <p:blipFill>
          <a:blip r:embed="rId2"/>
          <a:stretch>
            <a:fillRect/>
          </a:stretch>
        </p:blipFill>
        <p:spPr>
          <a:xfrm>
            <a:off x="6781800" y="4953000"/>
            <a:ext cx="2151791" cy="1782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magine 3">
            <a:extLst>
              <a:ext uri="{FF2B5EF4-FFF2-40B4-BE49-F238E27FC236}">
                <a16:creationId xmlns:a16="http://schemas.microsoft.com/office/drawing/2014/main" id="{01F7A106-50F7-4643-9ECD-4F2F2E163968}"/>
              </a:ext>
            </a:extLst>
          </p:cNvPr>
          <p:cNvPicPr>
            <a:picLocks noChangeAspect="1"/>
          </p:cNvPicPr>
          <p:nvPr/>
        </p:nvPicPr>
        <p:blipFill>
          <a:blip r:embed="rId3"/>
          <a:stretch>
            <a:fillRect/>
          </a:stretch>
        </p:blipFill>
        <p:spPr>
          <a:xfrm>
            <a:off x="8001000" y="1891"/>
            <a:ext cx="1143000" cy="1143000"/>
          </a:xfrm>
          <a:prstGeom prst="rect">
            <a:avLst/>
          </a:prstGeom>
        </p:spPr>
      </p:pic>
    </p:spTree>
    <p:extLst>
      <p:ext uri="{BB962C8B-B14F-4D97-AF65-F5344CB8AC3E}">
        <p14:creationId xmlns:p14="http://schemas.microsoft.com/office/powerpoint/2010/main" val="322685759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7D3EDE-3820-44B9-977E-F68480E67553}"/>
              </a:ext>
            </a:extLst>
          </p:cNvPr>
          <p:cNvSpPr>
            <a:spLocks noGrp="1"/>
          </p:cNvSpPr>
          <p:nvPr>
            <p:ph type="title"/>
          </p:nvPr>
        </p:nvSpPr>
        <p:spPr>
          <a:xfrm>
            <a:off x="228600" y="267886"/>
            <a:ext cx="8229600" cy="1143000"/>
          </a:xfrm>
        </p:spPr>
        <p:txBody>
          <a:bodyPr>
            <a:normAutofit fontScale="90000"/>
          </a:bodyPr>
          <a:lstStyle/>
          <a:p>
            <a:pPr algn="l"/>
            <a:r>
              <a:rPr lang="it-IT" sz="3600" b="1" dirty="0">
                <a:solidFill>
                  <a:srgbClr val="00B415"/>
                </a:solidFill>
              </a:rPr>
              <a:t>Personas2: </a:t>
            </a:r>
            <a:r>
              <a:rPr lang="it-IT" sz="3600" b="1" i="1" dirty="0">
                <a:solidFill>
                  <a:srgbClr val="00B415"/>
                </a:solidFill>
              </a:rPr>
              <a:t>Luca Rossi</a:t>
            </a:r>
            <a:br>
              <a:rPr lang="it-IT" b="1" dirty="0"/>
            </a:br>
            <a:endParaRPr lang="it-IT" dirty="0"/>
          </a:p>
        </p:txBody>
      </p:sp>
      <p:sp>
        <p:nvSpPr>
          <p:cNvPr id="3" name="Segnaposto contenuto 2">
            <a:extLst>
              <a:ext uri="{FF2B5EF4-FFF2-40B4-BE49-F238E27FC236}">
                <a16:creationId xmlns:a16="http://schemas.microsoft.com/office/drawing/2014/main" id="{0E8D2AC1-ECA6-40D8-A739-7A2F2ED4D772}"/>
              </a:ext>
            </a:extLst>
          </p:cNvPr>
          <p:cNvSpPr>
            <a:spLocks noGrp="1"/>
          </p:cNvSpPr>
          <p:nvPr>
            <p:ph idx="1"/>
          </p:nvPr>
        </p:nvSpPr>
        <p:spPr>
          <a:xfrm>
            <a:off x="1143000" y="1082248"/>
            <a:ext cx="8001000" cy="4525963"/>
          </a:xfrm>
        </p:spPr>
        <p:txBody>
          <a:bodyPr/>
          <a:lstStyle/>
          <a:p>
            <a:pPr marL="0" indent="0">
              <a:buNone/>
            </a:pPr>
            <a:endParaRPr lang="it-IT" b="1" dirty="0"/>
          </a:p>
          <a:p>
            <a:pPr marL="0" indent="0" algn="ctr">
              <a:buNone/>
            </a:pPr>
            <a:r>
              <a:rPr lang="it-IT" sz="2400" b="1" i="1" dirty="0"/>
              <a:t>Uomo di 65 anni, ex-operaio ora in pensione, alto e corporatura robusta. </a:t>
            </a:r>
          </a:p>
          <a:p>
            <a:pPr marL="0" indent="0">
              <a:buNone/>
            </a:pPr>
            <a:r>
              <a:rPr lang="it-IT" sz="2400" dirty="0"/>
              <a:t>Dichiara che, da quando non lavora più è inspiegabilmente più stressato e nervoso perché non riesce a trovare qualcosa che mantenga, a detta sua, «la mente impegnata». Da poco però ha iniziato a seminare e a coltivare frutta e ortaggi. E’ intenzionato a cercare nuove tecnologie per potenziare e ottimizzare la sua coltivazione.</a:t>
            </a:r>
          </a:p>
          <a:p>
            <a:endParaRPr lang="it-IT" dirty="0"/>
          </a:p>
        </p:txBody>
      </p:sp>
      <p:pic>
        <p:nvPicPr>
          <p:cNvPr id="5" name="Immagine 4">
            <a:extLst>
              <a:ext uri="{FF2B5EF4-FFF2-40B4-BE49-F238E27FC236}">
                <a16:creationId xmlns:a16="http://schemas.microsoft.com/office/drawing/2014/main" id="{1999BC10-047B-46A4-AE04-59CED5E864FC}"/>
              </a:ext>
            </a:extLst>
          </p:cNvPr>
          <p:cNvPicPr>
            <a:picLocks noChangeAspect="1"/>
          </p:cNvPicPr>
          <p:nvPr/>
        </p:nvPicPr>
        <p:blipFill>
          <a:blip r:embed="rId2"/>
          <a:stretch>
            <a:fillRect/>
          </a:stretch>
        </p:blipFill>
        <p:spPr>
          <a:xfrm>
            <a:off x="6477000" y="4752548"/>
            <a:ext cx="2173147" cy="1670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magine 3">
            <a:extLst>
              <a:ext uri="{FF2B5EF4-FFF2-40B4-BE49-F238E27FC236}">
                <a16:creationId xmlns:a16="http://schemas.microsoft.com/office/drawing/2014/main" id="{2E02D9EA-9EA2-6649-A9AD-0FBB98D67052}"/>
              </a:ext>
            </a:extLst>
          </p:cNvPr>
          <p:cNvPicPr>
            <a:picLocks noChangeAspect="1"/>
          </p:cNvPicPr>
          <p:nvPr/>
        </p:nvPicPr>
        <p:blipFill>
          <a:blip r:embed="rId3"/>
          <a:stretch>
            <a:fillRect/>
          </a:stretch>
        </p:blipFill>
        <p:spPr>
          <a:xfrm>
            <a:off x="7920781" y="0"/>
            <a:ext cx="1155700" cy="1155700"/>
          </a:xfrm>
          <a:prstGeom prst="rect">
            <a:avLst/>
          </a:prstGeom>
        </p:spPr>
      </p:pic>
    </p:spTree>
    <p:extLst>
      <p:ext uri="{BB962C8B-B14F-4D97-AF65-F5344CB8AC3E}">
        <p14:creationId xmlns:p14="http://schemas.microsoft.com/office/powerpoint/2010/main" val="194624695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E8C242-1A4D-45BE-9D03-4153120887FD}"/>
              </a:ext>
            </a:extLst>
          </p:cNvPr>
          <p:cNvSpPr>
            <a:spLocks noGrp="1"/>
          </p:cNvSpPr>
          <p:nvPr>
            <p:ph type="title"/>
          </p:nvPr>
        </p:nvSpPr>
        <p:spPr/>
        <p:txBody>
          <a:bodyPr>
            <a:normAutofit fontScale="90000"/>
          </a:bodyPr>
          <a:lstStyle/>
          <a:p>
            <a:pPr algn="l"/>
            <a:r>
              <a:rPr lang="it-IT" sz="3600" b="1" dirty="0">
                <a:solidFill>
                  <a:srgbClr val="00B415"/>
                </a:solidFill>
              </a:rPr>
              <a:t>Personas3: </a:t>
            </a:r>
            <a:r>
              <a:rPr lang="it-IT" sz="3600" b="1" i="1" dirty="0">
                <a:solidFill>
                  <a:srgbClr val="00B415"/>
                </a:solidFill>
              </a:rPr>
              <a:t>Marta Ricciardi</a:t>
            </a:r>
            <a:br>
              <a:rPr lang="it-IT" b="1" dirty="0"/>
            </a:br>
            <a:endParaRPr lang="it-IT" dirty="0"/>
          </a:p>
        </p:txBody>
      </p:sp>
      <p:sp>
        <p:nvSpPr>
          <p:cNvPr id="3" name="Segnaposto contenuto 2">
            <a:extLst>
              <a:ext uri="{FF2B5EF4-FFF2-40B4-BE49-F238E27FC236}">
                <a16:creationId xmlns:a16="http://schemas.microsoft.com/office/drawing/2014/main" id="{847490C4-5846-47D1-BCDD-9741F4D7BA1D}"/>
              </a:ext>
            </a:extLst>
          </p:cNvPr>
          <p:cNvSpPr>
            <a:spLocks noGrp="1"/>
          </p:cNvSpPr>
          <p:nvPr>
            <p:ph idx="1"/>
          </p:nvPr>
        </p:nvSpPr>
        <p:spPr>
          <a:xfrm>
            <a:off x="914400" y="1417638"/>
            <a:ext cx="8229600" cy="4525963"/>
          </a:xfrm>
        </p:spPr>
        <p:txBody>
          <a:bodyPr/>
          <a:lstStyle/>
          <a:p>
            <a:pPr marL="0" indent="0" algn="ctr">
              <a:buNone/>
            </a:pPr>
            <a:r>
              <a:rPr lang="it-IT" sz="2400" b="1" i="1" dirty="0"/>
              <a:t>Donna di 45 anni, ex maestra di scuola elementare, dal fisico basso e corpulento.</a:t>
            </a:r>
          </a:p>
          <a:p>
            <a:pPr marL="0" indent="0">
              <a:buNone/>
            </a:pPr>
            <a:r>
              <a:rPr lang="it-IT" sz="2400" dirty="0"/>
              <a:t>Al seguito di un incidente stradale rimasta paralizzata dal busto in giù.</a:t>
            </a:r>
          </a:p>
          <a:p>
            <a:pPr marL="0" indent="0">
              <a:buNone/>
            </a:pPr>
            <a:r>
              <a:rPr lang="it-IT" sz="2400" dirty="0"/>
              <a:t>Nonostante il suo incidente dichiara di voler continuare ad essere indipendente e che attraverso l’agricoltura riesce ad esserlo e a trovare la calma un tempo perduta nel suo ex impiego e a seguito dell’incidente.</a:t>
            </a:r>
          </a:p>
          <a:p>
            <a:endParaRPr lang="it-IT" dirty="0"/>
          </a:p>
        </p:txBody>
      </p:sp>
      <p:pic>
        <p:nvPicPr>
          <p:cNvPr id="5" name="Immagine 4">
            <a:extLst>
              <a:ext uri="{FF2B5EF4-FFF2-40B4-BE49-F238E27FC236}">
                <a16:creationId xmlns:a16="http://schemas.microsoft.com/office/drawing/2014/main" id="{CC00DE0C-3807-45F6-A5AA-59E20C6F3A85}"/>
              </a:ext>
            </a:extLst>
          </p:cNvPr>
          <p:cNvPicPr>
            <a:picLocks noChangeAspect="1"/>
          </p:cNvPicPr>
          <p:nvPr/>
        </p:nvPicPr>
        <p:blipFill rotWithShape="1">
          <a:blip r:embed="rId2"/>
          <a:srcRect t="10799" b="19426"/>
          <a:stretch/>
        </p:blipFill>
        <p:spPr>
          <a:xfrm>
            <a:off x="6400800" y="4234570"/>
            <a:ext cx="2590800" cy="2370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Immagine 3">
            <a:extLst>
              <a:ext uri="{FF2B5EF4-FFF2-40B4-BE49-F238E27FC236}">
                <a16:creationId xmlns:a16="http://schemas.microsoft.com/office/drawing/2014/main" id="{7285E9F2-6BE1-7E45-962F-6871A1BD2382}"/>
              </a:ext>
            </a:extLst>
          </p:cNvPr>
          <p:cNvPicPr>
            <a:picLocks noChangeAspect="1"/>
          </p:cNvPicPr>
          <p:nvPr/>
        </p:nvPicPr>
        <p:blipFill>
          <a:blip r:embed="rId3"/>
          <a:stretch>
            <a:fillRect/>
          </a:stretch>
        </p:blipFill>
        <p:spPr>
          <a:xfrm>
            <a:off x="8001000" y="0"/>
            <a:ext cx="1143000" cy="1143000"/>
          </a:xfrm>
          <a:prstGeom prst="rect">
            <a:avLst/>
          </a:prstGeom>
        </p:spPr>
      </p:pic>
    </p:spTree>
    <p:extLst>
      <p:ext uri="{BB962C8B-B14F-4D97-AF65-F5344CB8AC3E}">
        <p14:creationId xmlns:p14="http://schemas.microsoft.com/office/powerpoint/2010/main" val="303152735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3">
            <a:extLst>
              <a:ext uri="{FF2B5EF4-FFF2-40B4-BE49-F238E27FC236}">
                <a16:creationId xmlns:a16="http://schemas.microsoft.com/office/drawing/2014/main" id="{17A50199-090D-4B0A-889F-E1665877B8F0}"/>
              </a:ext>
            </a:extLst>
          </p:cNvPr>
          <p:cNvGraphicFramePr>
            <a:graphicFrameLocks/>
          </p:cNvGraphicFramePr>
          <p:nvPr>
            <p:extLst>
              <p:ext uri="{D42A27DB-BD31-4B8C-83A1-F6EECF244321}">
                <p14:modId xmlns:p14="http://schemas.microsoft.com/office/powerpoint/2010/main" val="3923720396"/>
              </p:ext>
            </p:extLst>
          </p:nvPr>
        </p:nvGraphicFramePr>
        <p:xfrm>
          <a:off x="2038884" y="2234279"/>
          <a:ext cx="6041871" cy="4196914"/>
        </p:xfrm>
        <a:graphic>
          <a:graphicData uri="http://schemas.openxmlformats.org/drawingml/2006/table">
            <a:tbl>
              <a:tblPr firstRow="1" bandRow="1">
                <a:tableStyleId>{F5AB1C69-6EDB-4FF4-983F-18BD219EF322}</a:tableStyleId>
              </a:tblPr>
              <a:tblGrid>
                <a:gridCol w="2013957">
                  <a:extLst>
                    <a:ext uri="{9D8B030D-6E8A-4147-A177-3AD203B41FA5}">
                      <a16:colId xmlns:a16="http://schemas.microsoft.com/office/drawing/2014/main" val="1045399360"/>
                    </a:ext>
                  </a:extLst>
                </a:gridCol>
                <a:gridCol w="2013957">
                  <a:extLst>
                    <a:ext uri="{9D8B030D-6E8A-4147-A177-3AD203B41FA5}">
                      <a16:colId xmlns:a16="http://schemas.microsoft.com/office/drawing/2014/main" val="2102915833"/>
                    </a:ext>
                  </a:extLst>
                </a:gridCol>
                <a:gridCol w="2013957">
                  <a:extLst>
                    <a:ext uri="{9D8B030D-6E8A-4147-A177-3AD203B41FA5}">
                      <a16:colId xmlns:a16="http://schemas.microsoft.com/office/drawing/2014/main" val="599731410"/>
                    </a:ext>
                  </a:extLst>
                </a:gridCol>
              </a:tblGrid>
              <a:tr h="546638">
                <a:tc>
                  <a:txBody>
                    <a:bodyPr/>
                    <a:lstStyle/>
                    <a:p>
                      <a:r>
                        <a:rPr lang="it-IT" sz="1800" dirty="0"/>
                        <a:t>Task</a:t>
                      </a:r>
                    </a:p>
                  </a:txBody>
                  <a:tcPr marL="68580" marR="68580" marT="34290" marB="34290"/>
                </a:tc>
                <a:tc>
                  <a:txBody>
                    <a:bodyPr/>
                    <a:lstStyle/>
                    <a:p>
                      <a:r>
                        <a:rPr lang="it-IT" sz="1800" dirty="0"/>
                        <a:t>Frequenza </a:t>
                      </a:r>
                    </a:p>
                  </a:txBody>
                  <a:tcPr marL="68580" marR="68580" marT="34290" marB="34290"/>
                </a:tc>
                <a:tc>
                  <a:txBody>
                    <a:bodyPr/>
                    <a:lstStyle/>
                    <a:p>
                      <a:r>
                        <a:rPr lang="it-IT" sz="1800" dirty="0"/>
                        <a:t>Importanza</a:t>
                      </a:r>
                    </a:p>
                  </a:txBody>
                  <a:tcPr marL="68580" marR="68580" marT="34290" marB="34290"/>
                </a:tc>
                <a:extLst>
                  <a:ext uri="{0D108BD9-81ED-4DB2-BD59-A6C34878D82A}">
                    <a16:rowId xmlns:a16="http://schemas.microsoft.com/office/drawing/2014/main" val="489056019"/>
                  </a:ext>
                </a:extLst>
              </a:tr>
              <a:tr h="726314">
                <a:tc>
                  <a:txBody>
                    <a:bodyPr/>
                    <a:lstStyle/>
                    <a:p>
                      <a:pPr algn="l"/>
                      <a:r>
                        <a:rPr lang="it-IT" sz="1800" b="1" dirty="0"/>
                        <a:t>Caricamento  coda dei pazienti</a:t>
                      </a:r>
                    </a:p>
                  </a:txBody>
                  <a:tcPr marL="68580" marR="68580" marT="34290" marB="34290"/>
                </a:tc>
                <a:tc>
                  <a:txBody>
                    <a:bodyPr/>
                    <a:lstStyle/>
                    <a:p>
                      <a:pPr algn="l"/>
                      <a:r>
                        <a:rPr lang="it-IT" sz="1800" dirty="0"/>
                        <a:t>1 volta/mese </a:t>
                      </a:r>
                    </a:p>
                  </a:txBody>
                  <a:tcPr marL="68580" marR="68580" marT="34290" marB="34290"/>
                </a:tc>
                <a:tc>
                  <a:txBody>
                    <a:bodyPr/>
                    <a:lstStyle/>
                    <a:p>
                      <a:pPr algn="l"/>
                      <a:r>
                        <a:rPr lang="it-IT" sz="1800" dirty="0"/>
                        <a:t>massima</a:t>
                      </a:r>
                    </a:p>
                  </a:txBody>
                  <a:tcPr marL="68580" marR="68580" marT="34290" marB="34290"/>
                </a:tc>
                <a:extLst>
                  <a:ext uri="{0D108BD9-81ED-4DB2-BD59-A6C34878D82A}">
                    <a16:rowId xmlns:a16="http://schemas.microsoft.com/office/drawing/2014/main" val="2074460233"/>
                  </a:ext>
                </a:extLst>
              </a:tr>
              <a:tr h="4717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b="1" dirty="0"/>
                        <a:t>Rimozione coda</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dirty="0"/>
                        <a:t>1 volta /mese </a:t>
                      </a:r>
                    </a:p>
                  </a:txBody>
                  <a:tcPr marL="68580" marR="68580" marT="34290" marB="34290"/>
                </a:tc>
                <a:tc>
                  <a:txBody>
                    <a:bodyPr/>
                    <a:lstStyle/>
                    <a:p>
                      <a:pPr algn="l"/>
                      <a:r>
                        <a:rPr lang="it-IT" sz="1800" dirty="0"/>
                        <a:t>alta</a:t>
                      </a:r>
                    </a:p>
                  </a:txBody>
                  <a:tcPr marL="68580" marR="68580" marT="34290" marB="34290"/>
                </a:tc>
                <a:extLst>
                  <a:ext uri="{0D108BD9-81ED-4DB2-BD59-A6C34878D82A}">
                    <a16:rowId xmlns:a16="http://schemas.microsoft.com/office/drawing/2014/main" val="956404702"/>
                  </a:ext>
                </a:extLst>
              </a:tr>
              <a:tr h="4717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b="1" dirty="0"/>
                        <a:t>Ricerca pazienti</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dirty="0"/>
                        <a:t>3 volte/settimana </a:t>
                      </a:r>
                    </a:p>
                  </a:txBody>
                  <a:tcPr marL="68580" marR="68580" marT="34290" marB="34290"/>
                </a:tc>
                <a:tc>
                  <a:txBody>
                    <a:bodyPr/>
                    <a:lstStyle/>
                    <a:p>
                      <a:pPr algn="l"/>
                      <a:r>
                        <a:rPr lang="it-IT" sz="1800" dirty="0"/>
                        <a:t>alta</a:t>
                      </a:r>
                    </a:p>
                  </a:txBody>
                  <a:tcPr marL="68580" marR="68580" marT="34290" marB="34290"/>
                </a:tc>
                <a:extLst>
                  <a:ext uri="{0D108BD9-81ED-4DB2-BD59-A6C34878D82A}">
                    <a16:rowId xmlns:a16="http://schemas.microsoft.com/office/drawing/2014/main" val="2814826862"/>
                  </a:ext>
                </a:extLst>
              </a:tr>
              <a:tr h="471734">
                <a:tc>
                  <a:txBody>
                    <a:bodyPr/>
                    <a:lstStyle/>
                    <a:p>
                      <a:pPr algn="l"/>
                      <a:r>
                        <a:rPr lang="it-IT" sz="1800" b="1" dirty="0"/>
                        <a:t>Ricerca elementi</a:t>
                      </a:r>
                    </a:p>
                  </a:txBody>
                  <a:tcPr marL="68580" marR="68580" marT="34290" marB="34290"/>
                </a:tc>
                <a:tc>
                  <a:txBody>
                    <a:bodyPr/>
                    <a:lstStyle/>
                    <a:p>
                      <a:pPr algn="l"/>
                      <a:r>
                        <a:rPr lang="it-IT" sz="1800" dirty="0"/>
                        <a:t>3 volte /settimana </a:t>
                      </a:r>
                    </a:p>
                  </a:txBody>
                  <a:tcPr marL="68580" marR="68580" marT="34290" marB="34290"/>
                </a:tc>
                <a:tc>
                  <a:txBody>
                    <a:bodyPr/>
                    <a:lstStyle/>
                    <a:p>
                      <a:pPr algn="l"/>
                      <a:r>
                        <a:rPr lang="it-IT" sz="1800" dirty="0"/>
                        <a:t>alta</a:t>
                      </a:r>
                    </a:p>
                  </a:txBody>
                  <a:tcPr marL="68580" marR="68580" marT="34290" marB="34290"/>
                </a:tc>
                <a:extLst>
                  <a:ext uri="{0D108BD9-81ED-4DB2-BD59-A6C34878D82A}">
                    <a16:rowId xmlns:a16="http://schemas.microsoft.com/office/drawing/2014/main" val="3392499646"/>
                  </a:ext>
                </a:extLst>
              </a:tr>
              <a:tr h="471734">
                <a:tc>
                  <a:txBody>
                    <a:bodyPr/>
                    <a:lstStyle/>
                    <a:p>
                      <a:pPr algn="l"/>
                      <a:r>
                        <a:rPr lang="it-IT" sz="1800" b="1" dirty="0"/>
                        <a:t>Rimozione elementi</a:t>
                      </a:r>
                    </a:p>
                  </a:txBody>
                  <a:tcPr marL="68580" marR="68580" marT="34290" marB="34290"/>
                </a:tc>
                <a:tc>
                  <a:txBody>
                    <a:bodyPr/>
                    <a:lstStyle/>
                    <a:p>
                      <a:pPr algn="l"/>
                      <a:r>
                        <a:rPr lang="it-IT" sz="1800" dirty="0"/>
                        <a:t>1 volta/ settimana </a:t>
                      </a:r>
                    </a:p>
                  </a:txBody>
                  <a:tcPr marL="68580" marR="68580" marT="34290" marB="34290"/>
                </a:tc>
                <a:tc>
                  <a:txBody>
                    <a:bodyPr/>
                    <a:lstStyle/>
                    <a:p>
                      <a:pPr algn="l"/>
                      <a:r>
                        <a:rPr lang="it-IT" sz="1800" dirty="0"/>
                        <a:t>media</a:t>
                      </a:r>
                    </a:p>
                  </a:txBody>
                  <a:tcPr marL="68580" marR="68580" marT="34290" marB="34290"/>
                </a:tc>
                <a:extLst>
                  <a:ext uri="{0D108BD9-81ED-4DB2-BD59-A6C34878D82A}">
                    <a16:rowId xmlns:a16="http://schemas.microsoft.com/office/drawing/2014/main" val="2305732514"/>
                  </a:ext>
                </a:extLst>
              </a:tr>
              <a:tr h="72631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800" b="1" dirty="0"/>
                        <a:t>Ricerca aggiornamenti sistema</a:t>
                      </a:r>
                    </a:p>
                  </a:txBody>
                  <a:tcPr marL="68580" marR="68580" marT="34290" marB="34290"/>
                </a:tc>
                <a:tc>
                  <a:txBody>
                    <a:bodyPr/>
                    <a:lstStyle/>
                    <a:p>
                      <a:pPr algn="l"/>
                      <a:r>
                        <a:rPr lang="it-IT" sz="1800" dirty="0"/>
                        <a:t>1 volta/mese </a:t>
                      </a:r>
                    </a:p>
                  </a:txBody>
                  <a:tcPr marL="68580" marR="68580" marT="34290" marB="34290"/>
                </a:tc>
                <a:tc>
                  <a:txBody>
                    <a:bodyPr/>
                    <a:lstStyle/>
                    <a:p>
                      <a:pPr algn="l"/>
                      <a:r>
                        <a:rPr lang="it-IT" sz="1800" dirty="0"/>
                        <a:t>massima</a:t>
                      </a:r>
                    </a:p>
                  </a:txBody>
                  <a:tcPr marL="68580" marR="68580" marT="34290" marB="34290"/>
                </a:tc>
                <a:extLst>
                  <a:ext uri="{0D108BD9-81ED-4DB2-BD59-A6C34878D82A}">
                    <a16:rowId xmlns:a16="http://schemas.microsoft.com/office/drawing/2014/main" val="4223640021"/>
                  </a:ext>
                </a:extLst>
              </a:tr>
            </a:tbl>
          </a:graphicData>
        </a:graphic>
      </p:graphicFrame>
      <p:sp>
        <p:nvSpPr>
          <p:cNvPr id="6" name="CasellaDiTesto 5">
            <a:extLst>
              <a:ext uri="{FF2B5EF4-FFF2-40B4-BE49-F238E27FC236}">
                <a16:creationId xmlns:a16="http://schemas.microsoft.com/office/drawing/2014/main" id="{5176EBD3-17E7-4FF2-9F8F-E23B24705D54}"/>
              </a:ext>
            </a:extLst>
          </p:cNvPr>
          <p:cNvSpPr txBox="1"/>
          <p:nvPr/>
        </p:nvSpPr>
        <p:spPr>
          <a:xfrm>
            <a:off x="1771603" y="1403282"/>
            <a:ext cx="5848397" cy="830997"/>
          </a:xfrm>
          <a:prstGeom prst="rect">
            <a:avLst/>
          </a:prstGeom>
          <a:noFill/>
        </p:spPr>
        <p:txBody>
          <a:bodyPr wrap="square" rtlCol="0">
            <a:spAutoFit/>
          </a:bodyPr>
          <a:lstStyle/>
          <a:p>
            <a:pPr algn="ctr" defTabSz="342900">
              <a:defRPr/>
            </a:pPr>
            <a:r>
              <a:rPr lang="it-IT" sz="2400" b="1" dirty="0">
                <a:solidFill>
                  <a:prstClr val="black"/>
                </a:solidFill>
                <a:latin typeface="Century Gothic" panose="020B0502020202020204"/>
              </a:rPr>
              <a:t>Descrizione dei task – Caterina: </a:t>
            </a:r>
            <a:br>
              <a:rPr lang="it-IT" sz="2400" b="1" dirty="0">
                <a:solidFill>
                  <a:prstClr val="black"/>
                </a:solidFill>
                <a:latin typeface="Century Gothic" panose="020B0502020202020204"/>
              </a:rPr>
            </a:br>
            <a:endParaRPr lang="it-IT" sz="2400" b="1" dirty="0">
              <a:solidFill>
                <a:prstClr val="black"/>
              </a:solidFill>
              <a:latin typeface="Century Gothic" panose="020B0502020202020204"/>
            </a:endParaRPr>
          </a:p>
        </p:txBody>
      </p:sp>
      <p:sp>
        <p:nvSpPr>
          <p:cNvPr id="8" name="Titolo 1">
            <a:extLst>
              <a:ext uri="{FF2B5EF4-FFF2-40B4-BE49-F238E27FC236}">
                <a16:creationId xmlns:a16="http://schemas.microsoft.com/office/drawing/2014/main" id="{6F01CD78-5751-4DB5-839F-356F847CFE12}"/>
              </a:ext>
            </a:extLst>
          </p:cNvPr>
          <p:cNvSpPr>
            <a:spLocks noGrp="1"/>
          </p:cNvSpPr>
          <p:nvPr>
            <p:ph type="title"/>
          </p:nvPr>
        </p:nvSpPr>
        <p:spPr>
          <a:xfrm>
            <a:off x="1381557" y="304800"/>
            <a:ext cx="6683765" cy="1185169"/>
          </a:xfrm>
        </p:spPr>
        <p:txBody>
          <a:bodyPr>
            <a:normAutofit fontScale="90000"/>
          </a:bodyPr>
          <a:lstStyle/>
          <a:p>
            <a:r>
              <a:rPr lang="it-IT" sz="4900" b="1" dirty="0">
                <a:solidFill>
                  <a:srgbClr val="00B415"/>
                </a:solidFill>
              </a:rPr>
              <a:t>Descrizione dei task </a:t>
            </a:r>
            <a:br>
              <a:rPr lang="it-IT" dirty="0"/>
            </a:br>
            <a:endParaRPr lang="it-IT" dirty="0"/>
          </a:p>
        </p:txBody>
      </p:sp>
      <p:pic>
        <p:nvPicPr>
          <p:cNvPr id="2" name="Immagine 1">
            <a:extLst>
              <a:ext uri="{FF2B5EF4-FFF2-40B4-BE49-F238E27FC236}">
                <a16:creationId xmlns:a16="http://schemas.microsoft.com/office/drawing/2014/main" id="{D804B4AC-3EB7-E045-AF73-B4FE84A661CF}"/>
              </a:ext>
            </a:extLst>
          </p:cNvPr>
          <p:cNvPicPr>
            <a:picLocks noChangeAspect="1"/>
          </p:cNvPicPr>
          <p:nvPr/>
        </p:nvPicPr>
        <p:blipFill>
          <a:blip r:embed="rId2"/>
          <a:stretch>
            <a:fillRect/>
          </a:stretch>
        </p:blipFill>
        <p:spPr>
          <a:xfrm>
            <a:off x="8001000" y="37618"/>
            <a:ext cx="1003300" cy="1003300"/>
          </a:xfrm>
          <a:prstGeom prst="rect">
            <a:avLst/>
          </a:prstGeom>
        </p:spPr>
      </p:pic>
    </p:spTree>
    <p:extLst>
      <p:ext uri="{BB962C8B-B14F-4D97-AF65-F5344CB8AC3E}">
        <p14:creationId xmlns:p14="http://schemas.microsoft.com/office/powerpoint/2010/main" val="2966118070"/>
      </p:ext>
    </p:extLst>
  </p:cSld>
  <p:clrMapOvr>
    <a:masterClrMapping/>
  </p:clrMapOvr>
  <p:transition spd="med">
    <p:pull/>
  </p:transition>
</p:sld>
</file>

<file path=ppt/theme/theme1.xml><?xml version="1.0" encoding="utf-8"?>
<a:theme xmlns:a="http://schemas.openxmlformats.org/drawingml/2006/main" name="1_Office Theme">
  <a:themeElements>
    <a:clrScheme name="Custom 1">
      <a:dk1>
        <a:srgbClr val="262626"/>
      </a:dk1>
      <a:lt1>
        <a:srgbClr val="FFFFFF"/>
      </a:lt1>
      <a:dk2>
        <a:srgbClr val="1F497D"/>
      </a:dk2>
      <a:lt2>
        <a:srgbClr val="EEECE1"/>
      </a:lt2>
      <a:accent1>
        <a:srgbClr val="00B0F0"/>
      </a:accent1>
      <a:accent2>
        <a:srgbClr val="0040C0"/>
      </a:accent2>
      <a:accent3>
        <a:srgbClr val="187A08"/>
      </a:accent3>
      <a:accent4>
        <a:srgbClr val="E1AC85"/>
      </a:accent4>
      <a:accent5>
        <a:srgbClr val="7FA5F0"/>
      </a:accent5>
      <a:accent6>
        <a:srgbClr val="E1AC8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3367</TotalTime>
  <Words>3290</Words>
  <Application>Microsoft Macintosh PowerPoint</Application>
  <PresentationFormat>Presentazione su schermo (4:3)</PresentationFormat>
  <Paragraphs>349</Paragraphs>
  <Slides>54</Slides>
  <Notes>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54</vt:i4>
      </vt:variant>
    </vt:vector>
  </HeadingPairs>
  <TitlesOfParts>
    <vt:vector size="62" baseType="lpstr">
      <vt:lpstr>Arial</vt:lpstr>
      <vt:lpstr>Calibri</vt:lpstr>
      <vt:lpstr>Century Gothic</vt:lpstr>
      <vt:lpstr>Courier New</vt:lpstr>
      <vt:lpstr>Times New Roman</vt:lpstr>
      <vt:lpstr>Wingdings</vt:lpstr>
      <vt:lpstr>Wingdings 3</vt:lpstr>
      <vt:lpstr>1_Office Theme</vt:lpstr>
      <vt:lpstr>Struttura di gestione  del gruppo di progetto:</vt:lpstr>
      <vt:lpstr>Descrizione del Problema</vt:lpstr>
      <vt:lpstr>Soluzione del Problema</vt:lpstr>
      <vt:lpstr>Analisi del contesto- Processo di sviluppo dei personaggi e dei loro obiettivi  </vt:lpstr>
      <vt:lpstr>Descrizione dei personaggi e dei goal  </vt:lpstr>
      <vt:lpstr>Personas1 : Caterina Viganò </vt:lpstr>
      <vt:lpstr>Personas2: Luca Rossi </vt:lpstr>
      <vt:lpstr>Personas3: Marta Ricciardi </vt:lpstr>
      <vt:lpstr>Descrizione dei task  </vt:lpstr>
      <vt:lpstr>Presentazione standard di PowerPoint</vt:lpstr>
      <vt:lpstr>I casi d’uso  con i  personaggi  cui si  riferiscono </vt:lpstr>
      <vt:lpstr>Revisioni a personaggi/analisi dei task</vt:lpstr>
      <vt:lpstr>Analisi comparativa</vt:lpstr>
      <vt:lpstr>Comparazione con garden manager(1/3)</vt:lpstr>
      <vt:lpstr>Comparazione con garden manager (2/3)</vt:lpstr>
      <vt:lpstr>Comparazione con garden manager (3/3)</vt:lpstr>
      <vt:lpstr>Comparazione con  ortolano (1/3)</vt:lpstr>
      <vt:lpstr>Comparazione con ortolano (2/3)</vt:lpstr>
      <vt:lpstr>Comparazione con ortolano (3/3)</vt:lpstr>
      <vt:lpstr>Idee iniziali di progetto Paper Sketch</vt:lpstr>
      <vt:lpstr>Login e Profilo  utente </vt:lpstr>
      <vt:lpstr>Area Amministratore</vt:lpstr>
      <vt:lpstr>Inserimento / Cancellazione  di un paziente</vt:lpstr>
      <vt:lpstr>Breve descrizione dei pattern utilizzati</vt:lpstr>
      <vt:lpstr>Relazione sulla tecnica di valutazione del design</vt:lpstr>
      <vt:lpstr>Per ogni azione la valutazione è stata condotta rispondendo  alle seguenti domande: </vt:lpstr>
      <vt:lpstr>Presentazione standard di PowerPoint</vt:lpstr>
      <vt:lpstr>Relazione sul testing di usabilità che avete effettuato con gli utenti</vt:lpstr>
      <vt:lpstr>Valutazione euristica</vt:lpstr>
      <vt:lpstr>Modifiche pre-implementazioni</vt:lpstr>
      <vt:lpstr>Fasi del progetto</vt:lpstr>
      <vt:lpstr>Fase 1</vt:lpstr>
      <vt:lpstr>Presentazione standard di PowerPoint</vt:lpstr>
      <vt:lpstr>Miglioramenti  rispetto al prototipo</vt:lpstr>
      <vt:lpstr>Presentazione standard di PowerPoint</vt:lpstr>
      <vt:lpstr>Miglioramenti  rispetto al prototipo</vt:lpstr>
      <vt:lpstr>Presentazione standard di PowerPoint</vt:lpstr>
      <vt:lpstr>Miglioramenti  rispetto al prototipo</vt:lpstr>
      <vt:lpstr>Presentazione standard di PowerPoint</vt:lpstr>
      <vt:lpstr>Miglioramenti  rispetto al prototipo</vt:lpstr>
      <vt:lpstr>Fase 2 Testing di usabilità</vt:lpstr>
      <vt:lpstr>Testing di usabilità</vt:lpstr>
      <vt:lpstr>Valutazione cooperativa</vt:lpstr>
      <vt:lpstr>Quiz Online</vt:lpstr>
      <vt:lpstr>Testing di usabilità</vt:lpstr>
      <vt:lpstr>Test di usabilità</vt:lpstr>
      <vt:lpstr>Test di usabilità</vt:lpstr>
      <vt:lpstr>Test di usabilità</vt:lpstr>
      <vt:lpstr>Testing di usabilità   </vt:lpstr>
      <vt:lpstr>Testing di usabilità  </vt:lpstr>
      <vt:lpstr>Testing di usabilità</vt:lpstr>
      <vt:lpstr>Resoconto Finale </vt:lpstr>
      <vt:lpstr>Link applicazione</vt:lpstr>
      <vt:lpstr>Descrizione della parte svolta da ciascun componente del gruppo in percentuale    Ogni componente del gruppo ha partecipato equamente nella stesura del documento. In seguito sono riportate le percentuali del lavoro svolto di ciascun componente.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Maria Rosalia Finamore</cp:lastModifiedBy>
  <cp:revision>330</cp:revision>
  <dcterms:created xsi:type="dcterms:W3CDTF">2012-04-26T17:06:14Z</dcterms:created>
  <dcterms:modified xsi:type="dcterms:W3CDTF">2020-07-06T07:59:50Z</dcterms:modified>
</cp:coreProperties>
</file>